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6" r:id="rId1"/>
    <p:sldMasterId id="2147483676" r:id="rId2"/>
  </p:sldMasterIdLst>
  <p:notesMasterIdLst>
    <p:notesMasterId r:id="rId36"/>
  </p:notesMasterIdLst>
  <p:sldIdLst>
    <p:sldId id="368" r:id="rId3"/>
    <p:sldId id="463" r:id="rId4"/>
    <p:sldId id="473" r:id="rId5"/>
    <p:sldId id="488" r:id="rId6"/>
    <p:sldId id="490" r:id="rId7"/>
    <p:sldId id="491" r:id="rId8"/>
    <p:sldId id="492" r:id="rId9"/>
    <p:sldId id="493" r:id="rId10"/>
    <p:sldId id="486" r:id="rId11"/>
    <p:sldId id="468" r:id="rId12"/>
    <p:sldId id="472" r:id="rId13"/>
    <p:sldId id="469" r:id="rId14"/>
    <p:sldId id="487" r:id="rId15"/>
    <p:sldId id="470" r:id="rId16"/>
    <p:sldId id="484" r:id="rId17"/>
    <p:sldId id="485" r:id="rId18"/>
    <p:sldId id="478" r:id="rId19"/>
    <p:sldId id="476" r:id="rId20"/>
    <p:sldId id="474" r:id="rId21"/>
    <p:sldId id="479" r:id="rId22"/>
    <p:sldId id="480" r:id="rId23"/>
    <p:sldId id="481" r:id="rId24"/>
    <p:sldId id="477" r:id="rId25"/>
    <p:sldId id="482" r:id="rId26"/>
    <p:sldId id="467" r:id="rId27"/>
    <p:sldId id="462" r:id="rId28"/>
    <p:sldId id="461" r:id="rId29"/>
    <p:sldId id="464" r:id="rId30"/>
    <p:sldId id="459" r:id="rId31"/>
    <p:sldId id="465" r:id="rId32"/>
    <p:sldId id="483" r:id="rId33"/>
    <p:sldId id="450" r:id="rId34"/>
    <p:sldId id="45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FF00"/>
    <a:srgbClr val="FFFFFF"/>
    <a:srgbClr val="FFA6A6"/>
    <a:srgbClr val="F30C1A"/>
    <a:srgbClr val="4554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01"/>
    <p:restoredTop sz="92974"/>
  </p:normalViewPr>
  <p:slideViewPr>
    <p:cSldViewPr snapToGrid="0" snapToObjects="1">
      <p:cViewPr varScale="1">
        <p:scale>
          <a:sx n="84" d="100"/>
          <a:sy n="84" d="100"/>
        </p:scale>
        <p:origin x="216" y="472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CB150-5194-DD49-8A85-435786067C1E}" type="datetimeFigureOut">
              <a:rPr lang="en-US" smtClean="0"/>
              <a:t>11/16/19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484D8-9EA4-D248-98EE-75F521D8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37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01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22-Nov-2019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B6993D-3A93-6243-A60E-E50D2CF51E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163" cy="50530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1007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22-Nov-2019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165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D115-5B3A-7444-AFC6-EB08831B9F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248" y="301003"/>
            <a:ext cx="11374611" cy="99731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66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P4: Programmable </a:t>
            </a:r>
            <a:r>
              <a:rPr lang="en-US" dirty="0" err="1"/>
              <a:t>Dataplane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D40EDA-893E-014C-BDD9-6892058048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2140" y="1298318"/>
            <a:ext cx="9424781" cy="57675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QuTech Delft</a:t>
            </a:r>
          </a:p>
          <a:p>
            <a:r>
              <a:rPr lang="en-US" dirty="0"/>
              <a:t>© Bruno Rijsman, </a:t>
            </a:r>
            <a:r>
              <a:rPr lang="en-US" dirty="0" err="1"/>
              <a:t>brunorijsman@gmail.com</a:t>
            </a:r>
            <a:r>
              <a:rPr lang="en-US" dirty="0"/>
              <a:t>, 12 September 2019 v1</a:t>
            </a:r>
          </a:p>
        </p:txBody>
      </p:sp>
    </p:spTree>
    <p:extLst>
      <p:ext uri="{BB962C8B-B14F-4D97-AF65-F5344CB8AC3E}">
        <p14:creationId xmlns:p14="http://schemas.microsoft.com/office/powerpoint/2010/main" val="1809778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D115-5B3A-7444-AFC6-EB08831B9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537" y="1366236"/>
            <a:ext cx="11742821" cy="99731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6600">
                <a:solidFill>
                  <a:schemeClr val="tx1"/>
                </a:solidFill>
                <a:effectLst/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582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9A3220-FDEA-9841-A9E4-1B7B89974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A365C-DB8B-494C-9245-A406D049D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9073" y="1239258"/>
            <a:ext cx="11333747" cy="4937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341328E-D2F5-D140-9BE0-63B73FACED6B}"/>
              </a:ext>
            </a:extLst>
          </p:cNvPr>
          <p:cNvCxnSpPr>
            <a:cxnSpLocks/>
          </p:cNvCxnSpPr>
          <p:nvPr userDrawn="1"/>
        </p:nvCxnSpPr>
        <p:spPr>
          <a:xfrm>
            <a:off x="0" y="1055077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454298E-74A7-2B4F-86E6-4FF8CB284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8641" y="6356350"/>
            <a:ext cx="85303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E91DD20-6356-0244-8BCC-FCE6011DC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359" y="6356350"/>
            <a:ext cx="13194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335BBD6-46AF-1C42-9684-9098412A01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9073" y="6343818"/>
            <a:ext cx="12512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22-Nov-2019</a:t>
            </a:r>
          </a:p>
        </p:txBody>
      </p:sp>
    </p:spTree>
    <p:extLst>
      <p:ext uri="{BB962C8B-B14F-4D97-AF65-F5344CB8AC3E}">
        <p14:creationId xmlns:p14="http://schemas.microsoft.com/office/powerpoint/2010/main" val="3334575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9397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8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tracker.ietf.org/meeting/102/materials/slides-102-rtgarea-those-who-do-not-learn-history-are-doomed-to-repeat-it-00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E9B70-CB96-144B-9BF2-4E70205F22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268" y="5283708"/>
            <a:ext cx="11746970" cy="99731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effectLst/>
              </a:rPr>
              <a:t>Protocol Design Considerations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444A51-9B3E-9246-9572-D5F2E91515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762" y="6088843"/>
            <a:ext cx="11374611" cy="769157"/>
          </a:xfrm>
        </p:spPr>
        <p:txBody>
          <a:bodyPr anchor="t" anchorCtr="0"/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Version 1, Presented at QuTech (Delft) on 22 November 2019</a:t>
            </a:r>
          </a:p>
        </p:txBody>
      </p:sp>
    </p:spTree>
    <p:extLst>
      <p:ext uri="{BB962C8B-B14F-4D97-AF65-F5344CB8AC3E}">
        <p14:creationId xmlns:p14="http://schemas.microsoft.com/office/powerpoint/2010/main" val="1904893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Interop between protocol versions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7DA1BA-B815-C44D-8A63-FFCD7C24B257}"/>
              </a:ext>
            </a:extLst>
          </p:cNvPr>
          <p:cNvSpPr txBox="1"/>
          <p:nvPr/>
        </p:nvSpPr>
        <p:spPr>
          <a:xfrm>
            <a:off x="5993548" y="1413518"/>
            <a:ext cx="5673843" cy="511286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254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82880" rIns="182880" bIns="182880" rtlCol="0">
            <a:no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Version X needs to interoperate with version Y.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For any X and Y, not just Y = X + 1.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Don’t assume contiguous “regions” of same version.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Different devices will run different version of your protocol.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Temporarily during upgrade. </a:t>
            </a:r>
            <a:r>
              <a:rPr lang="en-US" b="1" dirty="0">
                <a:latin typeface="Avenir Book" panose="02000503020000020003" pitchFamily="2" charset="0"/>
              </a:rPr>
              <a:t>You cannot upgrade your devices all at once; it takes a lot of time.</a:t>
            </a:r>
            <a:endParaRPr lang="en-US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Or semi-permanently due to operational considerations (e.g. different vendors support different versions of the protocol). </a:t>
            </a:r>
            <a:r>
              <a:rPr lang="en-US" b="1" dirty="0">
                <a:latin typeface="Avenir Book" panose="02000503020000020003" pitchFamily="2" charset="0"/>
              </a:rPr>
              <a:t>You want to be able to have multiple vendors in the same network.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679BCC-4FE3-F441-8981-C6A0332C3ED3}"/>
              </a:ext>
            </a:extLst>
          </p:cNvPr>
          <p:cNvSpPr txBox="1"/>
          <p:nvPr/>
        </p:nvSpPr>
        <p:spPr>
          <a:xfrm>
            <a:off x="877949" y="179698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Version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C62092-8029-014B-8B8C-C4E573F9D4D7}"/>
              </a:ext>
            </a:extLst>
          </p:cNvPr>
          <p:cNvSpPr txBox="1"/>
          <p:nvPr/>
        </p:nvSpPr>
        <p:spPr>
          <a:xfrm>
            <a:off x="2357987" y="179698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venir Book" panose="02000503020000020003" pitchFamily="2" charset="0"/>
              </a:rPr>
              <a:t>Version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F29E8-A4A4-CD46-9FB0-FF26CDE5B5BC}"/>
              </a:ext>
            </a:extLst>
          </p:cNvPr>
          <p:cNvSpPr txBox="1"/>
          <p:nvPr/>
        </p:nvSpPr>
        <p:spPr>
          <a:xfrm>
            <a:off x="3747171" y="2606946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Version 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79B58C-1AE4-2B44-AEB0-F0E0A1383E59}"/>
              </a:ext>
            </a:extLst>
          </p:cNvPr>
          <p:cNvCxnSpPr>
            <a:cxnSpLocks/>
          </p:cNvCxnSpPr>
          <p:nvPr/>
        </p:nvCxnSpPr>
        <p:spPr>
          <a:xfrm flipV="1">
            <a:off x="1527114" y="2683159"/>
            <a:ext cx="0" cy="165998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186C4B-9F14-B847-B926-E28E5CEA704B}"/>
              </a:ext>
            </a:extLst>
          </p:cNvPr>
          <p:cNvGrpSpPr/>
          <p:nvPr/>
        </p:nvGrpSpPr>
        <p:grpSpPr>
          <a:xfrm>
            <a:off x="1140437" y="2271469"/>
            <a:ext cx="3715846" cy="2470140"/>
            <a:chOff x="1140437" y="2271469"/>
            <a:chExt cx="3715846" cy="247014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630D9E2-66F9-0B4D-8962-6CD53BCDA226}"/>
                </a:ext>
              </a:extLst>
            </p:cNvPr>
            <p:cNvCxnSpPr/>
            <p:nvPr/>
          </p:nvCxnSpPr>
          <p:spPr>
            <a:xfrm>
              <a:off x="1563749" y="2683159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98981C8-4D7B-1346-9096-4194D17048DE}"/>
                </a:ext>
              </a:extLst>
            </p:cNvPr>
            <p:cNvCxnSpPr/>
            <p:nvPr/>
          </p:nvCxnSpPr>
          <p:spPr>
            <a:xfrm>
              <a:off x="1527114" y="4343147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2CB690-8DA1-8145-AD97-691BA96A21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3513153"/>
              <a:ext cx="1380391" cy="829994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217265C-3E4B-1F48-BBBC-7691DFA62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2676545"/>
              <a:ext cx="0" cy="1659988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47A6FB-762C-E045-B2AB-55A615908F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2579" y="2696387"/>
              <a:ext cx="1371599" cy="810152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18" descr="Mplain">
              <a:extLst>
                <a:ext uri="{FF2B5EF4-FFF2-40B4-BE49-F238E27FC236}">
                  <a16:creationId xmlns:a16="http://schemas.microsoft.com/office/drawing/2014/main" id="{F7F824EF-7DEB-0747-B40F-90517AB275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18" descr="Mplain">
              <a:extLst>
                <a:ext uri="{FF2B5EF4-FFF2-40B4-BE49-F238E27FC236}">
                  <a16:creationId xmlns:a16="http://schemas.microsoft.com/office/drawing/2014/main" id="{6CEAA726-4B87-5143-AC9F-576511E735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8" descr="Mplain">
              <a:extLst>
                <a:ext uri="{FF2B5EF4-FFF2-40B4-BE49-F238E27FC236}">
                  <a16:creationId xmlns:a16="http://schemas.microsoft.com/office/drawing/2014/main" id="{0EE9F40D-9A08-464A-BA14-4B05A97682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8" descr="Mplain">
              <a:extLst>
                <a:ext uri="{FF2B5EF4-FFF2-40B4-BE49-F238E27FC236}">
                  <a16:creationId xmlns:a16="http://schemas.microsoft.com/office/drawing/2014/main" id="{9813B30B-5829-CA44-8BF8-E7BB09C0A6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8" descr="Mplain">
              <a:extLst>
                <a:ext uri="{FF2B5EF4-FFF2-40B4-BE49-F238E27FC236}">
                  <a16:creationId xmlns:a16="http://schemas.microsoft.com/office/drawing/2014/main" id="{3AF88E21-F06E-CF41-942A-41C17151EC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074" y="309484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257D3F9-518D-4C49-953D-5EC0FE69559F}"/>
              </a:ext>
            </a:extLst>
          </p:cNvPr>
          <p:cNvSpPr txBox="1"/>
          <p:nvPr/>
        </p:nvSpPr>
        <p:spPr>
          <a:xfrm>
            <a:off x="869157" y="465783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Version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9575D7-E1DD-6E4B-8001-13965C5FA67F}"/>
              </a:ext>
            </a:extLst>
          </p:cNvPr>
          <p:cNvSpPr txBox="1"/>
          <p:nvPr/>
        </p:nvSpPr>
        <p:spPr>
          <a:xfrm>
            <a:off x="2349195" y="465783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venir Book" panose="02000503020000020003" pitchFamily="2" charset="0"/>
              </a:rPr>
              <a:t>Version 3</a:t>
            </a:r>
          </a:p>
        </p:txBody>
      </p:sp>
    </p:spTree>
    <p:extLst>
      <p:ext uri="{BB962C8B-B14F-4D97-AF65-F5344CB8AC3E}">
        <p14:creationId xmlns:p14="http://schemas.microsoft.com/office/powerpoint/2010/main" val="3679662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Lessons learned from major version bumps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053012"/>
          </a:xfrm>
        </p:spPr>
        <p:txBody>
          <a:bodyPr/>
          <a:lstStyle/>
          <a:p>
            <a:r>
              <a:rPr lang="en-US" dirty="0"/>
              <a:t>IPv4 vs IPv6</a:t>
            </a:r>
          </a:p>
          <a:p>
            <a:pPr lvl="1"/>
            <a:r>
              <a:rPr lang="en-US" sz="1800" dirty="0"/>
              <a:t>IPv6 is not backwards compatible with IPv4</a:t>
            </a:r>
          </a:p>
          <a:p>
            <a:pPr lvl="1"/>
            <a:r>
              <a:rPr lang="en-US" sz="1800" dirty="0"/>
              <a:t>Upgrading from IPv4 to IPv6 is a royal pain in the neck</a:t>
            </a:r>
          </a:p>
          <a:p>
            <a:pPr lvl="1"/>
            <a:r>
              <a:rPr lang="en-US" sz="1800" dirty="0"/>
              <a:t>It’s been 20 years and IPv6 is still not universally deployed</a:t>
            </a:r>
          </a:p>
          <a:p>
            <a:pPr lvl="1"/>
            <a:r>
              <a:rPr lang="en-US" sz="1800" dirty="0"/>
              <a:t>IPv4 will never go away</a:t>
            </a:r>
          </a:p>
          <a:p>
            <a:r>
              <a:rPr lang="en-US" dirty="0"/>
              <a:t>OSPFv3 vs OSPFv2</a:t>
            </a:r>
          </a:p>
          <a:p>
            <a:pPr lvl="1"/>
            <a:r>
              <a:rPr lang="en-US" sz="1800" dirty="0"/>
              <a:t>OSPFv3 is not backwards compatible with OSPFv2</a:t>
            </a:r>
          </a:p>
          <a:p>
            <a:pPr lvl="1"/>
            <a:r>
              <a:rPr lang="en-US" sz="1800" dirty="0"/>
              <a:t>You need to upgrade from OSPFv2 to OSPFv3 to get IPv6</a:t>
            </a:r>
          </a:p>
          <a:p>
            <a:pPr lvl="1"/>
            <a:r>
              <a:rPr lang="en-US" sz="1800" dirty="0"/>
              <a:t>Real networks run OSPFv2 </a:t>
            </a:r>
            <a:r>
              <a:rPr lang="en-US" sz="1800" i="1" dirty="0"/>
              <a:t>and</a:t>
            </a:r>
            <a:r>
              <a:rPr lang="en-US" sz="1800" dirty="0"/>
              <a:t> OSPFv3</a:t>
            </a:r>
          </a:p>
          <a:p>
            <a:pPr lvl="1"/>
            <a:r>
              <a:rPr lang="en-US" sz="1800" dirty="0"/>
              <a:t>ISIS did it right (ISIS with IPv6 can interoperate with ISIS without IPv6)</a:t>
            </a:r>
          </a:p>
          <a:p>
            <a:r>
              <a:rPr lang="en-US" dirty="0"/>
              <a:t>BGPv3 vs BGPv4 vs …BGPv5?</a:t>
            </a:r>
          </a:p>
          <a:p>
            <a:pPr lvl="1"/>
            <a:r>
              <a:rPr lang="en-US" sz="1800" dirty="0"/>
              <a:t>BGPv3 is not backwards compatible with BGPv4, it required every Internet core router to be upgraded</a:t>
            </a:r>
          </a:p>
          <a:p>
            <a:pPr lvl="1"/>
            <a:r>
              <a:rPr lang="en-US" sz="1800" dirty="0"/>
              <a:t>Upgrading every core router on the Internet is infeasible at this time</a:t>
            </a:r>
          </a:p>
          <a:p>
            <a:pPr lvl="1"/>
            <a:r>
              <a:rPr lang="en-US" sz="1800" dirty="0"/>
              <a:t>BGPv4 has </a:t>
            </a:r>
            <a:r>
              <a:rPr lang="en-US" sz="1800" i="1" dirty="0"/>
              <a:t>excellent</a:t>
            </a:r>
            <a:r>
              <a:rPr lang="en-US" sz="1800" b="1" i="1" dirty="0"/>
              <a:t> </a:t>
            </a:r>
            <a:r>
              <a:rPr lang="en-US" sz="1800" dirty="0"/>
              <a:t>extension mechanisms; it is unlikely that there will ever be a BGPv5</a:t>
            </a:r>
          </a:p>
          <a:p>
            <a:pPr lvl="1"/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239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Interop between feature sets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B4F5E3-C212-D24E-8F24-AD95BD818D42}"/>
              </a:ext>
            </a:extLst>
          </p:cNvPr>
          <p:cNvSpPr txBox="1"/>
          <p:nvPr/>
        </p:nvSpPr>
        <p:spPr>
          <a:xfrm>
            <a:off x="5993548" y="1413518"/>
            <a:ext cx="5673843" cy="410805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254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82880" rIns="182880" bIns="182880" rtlCol="0">
            <a:no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Protocol implementation that has feature A must interoperate with protocol implementation that does not have feature A.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Different vendors and versions of code have different feature sets.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Don’t assume the feature set can be derived from the protocol version. </a:t>
            </a:r>
            <a:r>
              <a:rPr lang="en-US" b="1" dirty="0">
                <a:latin typeface="Avenir Book" panose="02000503020000020003" pitchFamily="2" charset="0"/>
              </a:rPr>
              <a:t>Allows protocol extensions to evolve and be deployed independently.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Don’t assume the feature set is the same. Feature set A+B must interoperate with B+C.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237CAA-3F8A-244B-B36A-AEE017011D5F}"/>
              </a:ext>
            </a:extLst>
          </p:cNvPr>
          <p:cNvCxnSpPr>
            <a:cxnSpLocks/>
          </p:cNvCxnSpPr>
          <p:nvPr/>
        </p:nvCxnSpPr>
        <p:spPr>
          <a:xfrm flipV="1">
            <a:off x="1527114" y="2683159"/>
            <a:ext cx="0" cy="165998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9B29EC4E-53CF-7841-8AF2-8834878C48F5}"/>
              </a:ext>
            </a:extLst>
          </p:cNvPr>
          <p:cNvGrpSpPr/>
          <p:nvPr/>
        </p:nvGrpSpPr>
        <p:grpSpPr>
          <a:xfrm>
            <a:off x="1140437" y="2271469"/>
            <a:ext cx="3715846" cy="2470140"/>
            <a:chOff x="1140437" y="2271469"/>
            <a:chExt cx="3715846" cy="247014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C8565A7-3D00-D449-BFA5-E55D57DD8829}"/>
                </a:ext>
              </a:extLst>
            </p:cNvPr>
            <p:cNvCxnSpPr/>
            <p:nvPr/>
          </p:nvCxnSpPr>
          <p:spPr>
            <a:xfrm>
              <a:off x="1563749" y="2683159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F09ECE0-B2CD-A249-BC2C-C2CC35F12031}"/>
                </a:ext>
              </a:extLst>
            </p:cNvPr>
            <p:cNvCxnSpPr/>
            <p:nvPr/>
          </p:nvCxnSpPr>
          <p:spPr>
            <a:xfrm>
              <a:off x="1527114" y="4343147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13D7316-5B6A-5440-AA40-A6213300F9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3513153"/>
              <a:ext cx="1380391" cy="829994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F4FF727-E55F-FD4E-B93E-D609ED38CE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2676545"/>
              <a:ext cx="0" cy="1659988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FEEA4C0-AF2D-FE4F-815D-35CA888B3E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2579" y="2696387"/>
              <a:ext cx="1371599" cy="810152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8" descr="Mplain">
              <a:extLst>
                <a:ext uri="{FF2B5EF4-FFF2-40B4-BE49-F238E27FC236}">
                  <a16:creationId xmlns:a16="http://schemas.microsoft.com/office/drawing/2014/main" id="{403559F3-52EA-D748-9C44-F4F0FE41DC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8" descr="Mplain">
              <a:extLst>
                <a:ext uri="{FF2B5EF4-FFF2-40B4-BE49-F238E27FC236}">
                  <a16:creationId xmlns:a16="http://schemas.microsoft.com/office/drawing/2014/main" id="{755A7AEF-796C-724D-A6F2-659D5AE0ED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8" descr="Mplain">
              <a:extLst>
                <a:ext uri="{FF2B5EF4-FFF2-40B4-BE49-F238E27FC236}">
                  <a16:creationId xmlns:a16="http://schemas.microsoft.com/office/drawing/2014/main" id="{47A8DB09-C0D6-1540-8049-0F194BAF04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8" descr="Mplain">
              <a:extLst>
                <a:ext uri="{FF2B5EF4-FFF2-40B4-BE49-F238E27FC236}">
                  <a16:creationId xmlns:a16="http://schemas.microsoft.com/office/drawing/2014/main" id="{ACA339F3-700E-E443-82BE-8D9117A241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8" descr="Mplain">
              <a:extLst>
                <a:ext uri="{FF2B5EF4-FFF2-40B4-BE49-F238E27FC236}">
                  <a16:creationId xmlns:a16="http://schemas.microsoft.com/office/drawing/2014/main" id="{3B3FF980-6A47-0A41-AB09-7917539B65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074" y="309484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5528D88D-44F8-DE4A-9D2A-08BE2C0A1261}"/>
              </a:ext>
            </a:extLst>
          </p:cNvPr>
          <p:cNvSpPr/>
          <p:nvPr/>
        </p:nvSpPr>
        <p:spPr>
          <a:xfrm>
            <a:off x="2860798" y="5685562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F08B6FD-9919-3443-967B-443AA598E047}"/>
              </a:ext>
            </a:extLst>
          </p:cNvPr>
          <p:cNvSpPr/>
          <p:nvPr/>
        </p:nvSpPr>
        <p:spPr>
          <a:xfrm>
            <a:off x="3212804" y="5685562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1B7683F-0C18-974C-84CC-0F23F731504C}"/>
              </a:ext>
            </a:extLst>
          </p:cNvPr>
          <p:cNvSpPr/>
          <p:nvPr/>
        </p:nvSpPr>
        <p:spPr>
          <a:xfrm>
            <a:off x="3564810" y="5685562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69122F-9AC3-6B49-8F6D-E3D8C9C929D3}"/>
              </a:ext>
            </a:extLst>
          </p:cNvPr>
          <p:cNvSpPr/>
          <p:nvPr/>
        </p:nvSpPr>
        <p:spPr>
          <a:xfrm>
            <a:off x="3916817" y="5685562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F9F778-7EDE-B54A-BD98-589AD1E6C1A4}"/>
              </a:ext>
            </a:extLst>
          </p:cNvPr>
          <p:cNvSpPr txBox="1"/>
          <p:nvPr/>
        </p:nvSpPr>
        <p:spPr>
          <a:xfrm>
            <a:off x="740386" y="5532200"/>
            <a:ext cx="230340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Protocol features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F1DFAEE-071D-714C-A5B0-8BDFEB2180C0}"/>
              </a:ext>
            </a:extLst>
          </p:cNvPr>
          <p:cNvSpPr/>
          <p:nvPr/>
        </p:nvSpPr>
        <p:spPr>
          <a:xfrm>
            <a:off x="1289044" y="1947360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C5A85A-EF8C-0A40-ABD9-702380E3C790}"/>
              </a:ext>
            </a:extLst>
          </p:cNvPr>
          <p:cNvSpPr/>
          <p:nvPr/>
        </p:nvSpPr>
        <p:spPr>
          <a:xfrm>
            <a:off x="1045931" y="4769280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6E08C0E-FFCE-B346-9F38-8A7FD55C0666}"/>
              </a:ext>
            </a:extLst>
          </p:cNvPr>
          <p:cNvSpPr/>
          <p:nvPr/>
        </p:nvSpPr>
        <p:spPr>
          <a:xfrm>
            <a:off x="2546404" y="4769281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0341E7B-9FC1-1646-A15E-8FF4170276E3}"/>
              </a:ext>
            </a:extLst>
          </p:cNvPr>
          <p:cNvSpPr/>
          <p:nvPr/>
        </p:nvSpPr>
        <p:spPr>
          <a:xfrm>
            <a:off x="1382936" y="4769280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D7F0F56-3F4D-3D46-880C-6301CBA85467}"/>
              </a:ext>
            </a:extLst>
          </p:cNvPr>
          <p:cNvSpPr/>
          <p:nvPr/>
        </p:nvSpPr>
        <p:spPr>
          <a:xfrm>
            <a:off x="2870849" y="4769281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539F934-E0CE-4B4A-8865-792A64062D66}"/>
              </a:ext>
            </a:extLst>
          </p:cNvPr>
          <p:cNvSpPr/>
          <p:nvPr/>
        </p:nvSpPr>
        <p:spPr>
          <a:xfrm>
            <a:off x="2746550" y="1942857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86BFB0-7037-464B-A320-A611305E13A4}"/>
              </a:ext>
            </a:extLst>
          </p:cNvPr>
          <p:cNvSpPr/>
          <p:nvPr/>
        </p:nvSpPr>
        <p:spPr>
          <a:xfrm>
            <a:off x="3195294" y="4769281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01178CB-3660-3B4A-8990-F5F1B357CEE4}"/>
              </a:ext>
            </a:extLst>
          </p:cNvPr>
          <p:cNvSpPr/>
          <p:nvPr/>
        </p:nvSpPr>
        <p:spPr>
          <a:xfrm>
            <a:off x="4136805" y="2770350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6B27C75-15C0-F04E-8BA2-580146C79DE3}"/>
              </a:ext>
            </a:extLst>
          </p:cNvPr>
          <p:cNvSpPr/>
          <p:nvPr/>
        </p:nvSpPr>
        <p:spPr>
          <a:xfrm>
            <a:off x="3079188" y="1942857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355B3C0-F58A-3C44-86BB-43259E7387CD}"/>
              </a:ext>
            </a:extLst>
          </p:cNvPr>
          <p:cNvSpPr/>
          <p:nvPr/>
        </p:nvSpPr>
        <p:spPr>
          <a:xfrm>
            <a:off x="4450473" y="2770350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55BBDA6-E93F-FA47-801C-4AE684B0DF72}"/>
              </a:ext>
            </a:extLst>
          </p:cNvPr>
          <p:cNvSpPr/>
          <p:nvPr/>
        </p:nvSpPr>
        <p:spPr>
          <a:xfrm>
            <a:off x="1621682" y="1947360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C022895-4307-0042-923A-F654A62DEE9E}"/>
              </a:ext>
            </a:extLst>
          </p:cNvPr>
          <p:cNvSpPr/>
          <p:nvPr/>
        </p:nvSpPr>
        <p:spPr>
          <a:xfrm>
            <a:off x="1719942" y="4769280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701993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Capability announcement (“negotiation”)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F68DD6-F936-6843-822E-D648E3F672E5}"/>
              </a:ext>
            </a:extLst>
          </p:cNvPr>
          <p:cNvCxnSpPr>
            <a:cxnSpLocks/>
          </p:cNvCxnSpPr>
          <p:nvPr/>
        </p:nvCxnSpPr>
        <p:spPr>
          <a:xfrm>
            <a:off x="4412457" y="2296298"/>
            <a:ext cx="2665352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68D3B127-03E7-6B4F-B21E-8C54DF3EE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145" y="188460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E74DC540-4DC1-0B43-9D1D-214374C06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483" y="188460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DB1F0C-B575-5D46-87D9-92F4F254EF69}"/>
              </a:ext>
            </a:extLst>
          </p:cNvPr>
          <p:cNvCxnSpPr>
            <a:cxnSpLocks/>
          </p:cNvCxnSpPr>
          <p:nvPr/>
        </p:nvCxnSpPr>
        <p:spPr>
          <a:xfrm>
            <a:off x="4414105" y="2826767"/>
            <a:ext cx="0" cy="216726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E176B4-DB5D-764A-9DA3-684548F79D38}"/>
              </a:ext>
            </a:extLst>
          </p:cNvPr>
          <p:cNvCxnSpPr>
            <a:cxnSpLocks/>
          </p:cNvCxnSpPr>
          <p:nvPr/>
        </p:nvCxnSpPr>
        <p:spPr>
          <a:xfrm>
            <a:off x="7150162" y="2826767"/>
            <a:ext cx="0" cy="216726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286002A-D981-7149-82B3-42F39995B36B}"/>
              </a:ext>
            </a:extLst>
          </p:cNvPr>
          <p:cNvCxnSpPr>
            <a:cxnSpLocks/>
          </p:cNvCxnSpPr>
          <p:nvPr/>
        </p:nvCxnSpPr>
        <p:spPr>
          <a:xfrm flipH="1" flipV="1">
            <a:off x="4421251" y="3358664"/>
            <a:ext cx="2720118" cy="88994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solid"/>
            <a:round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7C6D515-F935-8045-A090-2075D3A9F4B6}"/>
              </a:ext>
            </a:extLst>
          </p:cNvPr>
          <p:cNvCxnSpPr>
            <a:cxnSpLocks/>
          </p:cNvCxnSpPr>
          <p:nvPr/>
        </p:nvCxnSpPr>
        <p:spPr>
          <a:xfrm flipV="1">
            <a:off x="4421249" y="3358664"/>
            <a:ext cx="2720118" cy="88994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solid"/>
            <a:round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9B71C61-9742-AC44-AF29-7840D1018F4A}"/>
              </a:ext>
            </a:extLst>
          </p:cNvPr>
          <p:cNvSpPr txBox="1"/>
          <p:nvPr/>
        </p:nvSpPr>
        <p:spPr>
          <a:xfrm>
            <a:off x="6959480" y="3025948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 support features B, C, 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80BAA8-6DAB-724C-A9F5-048062A0052B}"/>
              </a:ext>
            </a:extLst>
          </p:cNvPr>
          <p:cNvSpPr txBox="1"/>
          <p:nvPr/>
        </p:nvSpPr>
        <p:spPr>
          <a:xfrm>
            <a:off x="1050387" y="408155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We can use features B, C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sz="1400" dirty="0">
                <a:latin typeface="Avenir Book" panose="02000503020000020003" pitchFamily="2" charset="0"/>
              </a:rPr>
              <a:t>(these are the ones we have in common)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1CAE7E3-2FCB-D94A-8569-B6E28645AE18}"/>
              </a:ext>
            </a:extLst>
          </p:cNvPr>
          <p:cNvSpPr/>
          <p:nvPr/>
        </p:nvSpPr>
        <p:spPr>
          <a:xfrm>
            <a:off x="3945090" y="1535216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9CBDF00-C6BA-2649-BE90-E0C9C8C2D46A}"/>
              </a:ext>
            </a:extLst>
          </p:cNvPr>
          <p:cNvSpPr/>
          <p:nvPr/>
        </p:nvSpPr>
        <p:spPr>
          <a:xfrm>
            <a:off x="4297096" y="1535216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FB505A-C4AA-EB4A-80B0-37E916C05708}"/>
              </a:ext>
            </a:extLst>
          </p:cNvPr>
          <p:cNvSpPr/>
          <p:nvPr/>
        </p:nvSpPr>
        <p:spPr>
          <a:xfrm>
            <a:off x="4649102" y="1535216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3772153-492A-3A4E-AFB4-3126430C276A}"/>
              </a:ext>
            </a:extLst>
          </p:cNvPr>
          <p:cNvSpPr/>
          <p:nvPr/>
        </p:nvSpPr>
        <p:spPr>
          <a:xfrm>
            <a:off x="6647723" y="1531237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F99C5F9-E7FA-E748-9783-3F515275EC47}"/>
              </a:ext>
            </a:extLst>
          </p:cNvPr>
          <p:cNvSpPr/>
          <p:nvPr/>
        </p:nvSpPr>
        <p:spPr>
          <a:xfrm>
            <a:off x="6999729" y="1531237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40E02F-96F1-2448-8E00-177FFD44D3DB}"/>
              </a:ext>
            </a:extLst>
          </p:cNvPr>
          <p:cNvSpPr/>
          <p:nvPr/>
        </p:nvSpPr>
        <p:spPr>
          <a:xfrm>
            <a:off x="7351736" y="1531237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0A4D61-764F-9244-9CBB-618F65ABAA86}"/>
              </a:ext>
            </a:extLst>
          </p:cNvPr>
          <p:cNvSpPr txBox="1"/>
          <p:nvPr/>
        </p:nvSpPr>
        <p:spPr>
          <a:xfrm>
            <a:off x="1317661" y="3025948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 support features A, C, 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598F92-BF49-DB40-9E94-A2D81E8D5029}"/>
              </a:ext>
            </a:extLst>
          </p:cNvPr>
          <p:cNvSpPr txBox="1"/>
          <p:nvPr/>
        </p:nvSpPr>
        <p:spPr>
          <a:xfrm>
            <a:off x="7175504" y="408155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We can use features B, C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sz="1400" dirty="0">
                <a:latin typeface="Avenir Book" panose="02000503020000020003" pitchFamily="2" charset="0"/>
              </a:rPr>
              <a:t>(these are the ones we have in common)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5954725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(Things get a bit more complicated when more than 2 devices are involved, e.g. flooding)</a:t>
            </a:r>
          </a:p>
        </p:txBody>
      </p:sp>
    </p:spTree>
    <p:extLst>
      <p:ext uri="{BB962C8B-B14F-4D97-AF65-F5344CB8AC3E}">
        <p14:creationId xmlns:p14="http://schemas.microsoft.com/office/powerpoint/2010/main" val="3711608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BGPv4 capabilities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A707C2-8325-E24E-B5A0-AA4DE49F3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65" y="1193800"/>
            <a:ext cx="7465158" cy="54630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C357B7-27E2-B140-8D0D-E1DB42945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038" y="1193800"/>
            <a:ext cx="3120781" cy="28005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12C5BC-AD02-7947-9587-A9927EF1E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2038" y="4158695"/>
            <a:ext cx="3120781" cy="19112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FF90A236-DDBD-E243-8EC1-923A715AE29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080596" y="1887558"/>
            <a:ext cx="2110154" cy="972730"/>
          </a:xfrm>
          <a:prstGeom prst="bentConnector3">
            <a:avLst>
              <a:gd name="adj1" fmla="val 100000"/>
            </a:avLst>
          </a:prstGeom>
          <a:ln cap="rnd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353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 Length Value (TLV) Encoding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733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Transitive bits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271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/>
          </a:bodyPr>
          <a:lstStyle/>
          <a:p>
            <a:r>
              <a:rPr lang="en-US" sz="5400" dirty="0"/>
              <a:t>Crashes and planned upgrades.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There is no such thing as a maintenance window on the Internet.</a:t>
            </a:r>
          </a:p>
        </p:txBody>
      </p:sp>
    </p:spTree>
    <p:extLst>
      <p:ext uri="{BB962C8B-B14F-4D97-AF65-F5344CB8AC3E}">
        <p14:creationId xmlns:p14="http://schemas.microsoft.com/office/powerpoint/2010/main" val="4253207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Chassis devices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C5E1F2-78CE-9D45-A1F8-35945478C7E4}"/>
              </a:ext>
            </a:extLst>
          </p:cNvPr>
          <p:cNvCxnSpPr>
            <a:cxnSpLocks/>
          </p:cNvCxnSpPr>
          <p:nvPr/>
        </p:nvCxnSpPr>
        <p:spPr>
          <a:xfrm flipH="1">
            <a:off x="6312877" y="1594339"/>
            <a:ext cx="760996" cy="0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F8D0BA3-3317-B445-B4DF-AE3765843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13850" y="1400909"/>
            <a:ext cx="4699027" cy="446110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FDB8ABF-E70C-6D4D-A501-8C6E13DD8D65}"/>
              </a:ext>
            </a:extLst>
          </p:cNvPr>
          <p:cNvCxnSpPr>
            <a:cxnSpLocks/>
          </p:cNvCxnSpPr>
          <p:nvPr/>
        </p:nvCxnSpPr>
        <p:spPr>
          <a:xfrm flipH="1">
            <a:off x="6312877" y="1755531"/>
            <a:ext cx="760996" cy="0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09979C5-BF95-4848-84C8-35348D8AE9CE}"/>
              </a:ext>
            </a:extLst>
          </p:cNvPr>
          <p:cNvSpPr txBox="1"/>
          <p:nvPr/>
        </p:nvSpPr>
        <p:spPr>
          <a:xfrm>
            <a:off x="219808" y="5954725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Everything (routing engine, switch fabric, power supplies, fans, …) redundant and in-service replaceable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B294D5-F4B2-1F44-A623-0B6700AA6F56}"/>
              </a:ext>
            </a:extLst>
          </p:cNvPr>
          <p:cNvSpPr txBox="1"/>
          <p:nvPr/>
        </p:nvSpPr>
        <p:spPr>
          <a:xfrm>
            <a:off x="7189089" y="140090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Redundant control planes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dirty="0">
                <a:latin typeface="Avenir Book" panose="02000503020000020003" pitchFamily="2" charset="0"/>
              </a:rPr>
              <a:t>(routing engines)</a:t>
            </a:r>
          </a:p>
        </p:txBody>
      </p:sp>
    </p:spTree>
    <p:extLst>
      <p:ext uri="{BB962C8B-B14F-4D97-AF65-F5344CB8AC3E}">
        <p14:creationId xmlns:p14="http://schemas.microsoft.com/office/powerpoint/2010/main" val="1829949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In-Service Software Upgrade (ISSU)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AF39703-0F75-3C48-8C8C-57619A081AC6}"/>
              </a:ext>
            </a:extLst>
          </p:cNvPr>
          <p:cNvGrpSpPr/>
          <p:nvPr/>
        </p:nvGrpSpPr>
        <p:grpSpPr>
          <a:xfrm>
            <a:off x="285617" y="2020465"/>
            <a:ext cx="2158645" cy="2827028"/>
            <a:chOff x="285617" y="1868065"/>
            <a:chExt cx="2158645" cy="28270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573DB06-8446-B145-8982-567EE7332160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991B0F6-E9B9-E44E-A395-32245E677C6C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0495C15-B607-D848-BA23-634021FDF4E0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FAB271-A543-344B-AB7B-43181944E92A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55D4479-94CF-944B-AD27-100DDA11C25D}"/>
              </a:ext>
            </a:extLst>
          </p:cNvPr>
          <p:cNvGrpSpPr/>
          <p:nvPr/>
        </p:nvGrpSpPr>
        <p:grpSpPr>
          <a:xfrm>
            <a:off x="3338057" y="2020465"/>
            <a:ext cx="2158645" cy="2827028"/>
            <a:chOff x="285617" y="1868065"/>
            <a:chExt cx="2158645" cy="282702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4E7E228-E6FC-544F-8BBC-CF2B1994A286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A165541-120E-E24C-ADD0-E79340BF57BA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19224A9-B625-1240-B981-8A855A46E81C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D4293C-EE23-F741-BC29-ADDEBFD8FFF2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4D3CF14-83E3-6544-A7B1-399BA22A3EEA}"/>
              </a:ext>
            </a:extLst>
          </p:cNvPr>
          <p:cNvGrpSpPr/>
          <p:nvPr/>
        </p:nvGrpSpPr>
        <p:grpSpPr>
          <a:xfrm>
            <a:off x="6390497" y="2020465"/>
            <a:ext cx="2158645" cy="2827028"/>
            <a:chOff x="285617" y="1868065"/>
            <a:chExt cx="2158645" cy="2827028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E1EDA36-5682-8649-9B43-2ABEDA9473E4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9AD2403-C8DE-3D4A-A722-2D6B7175E06B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8F845D6-0E5A-F441-8A06-428A8536B835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6A26142-C932-F34A-A8B0-7B997823B669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324AC25-570C-3843-8C7C-28251F0D54BF}"/>
              </a:ext>
            </a:extLst>
          </p:cNvPr>
          <p:cNvGrpSpPr/>
          <p:nvPr/>
        </p:nvGrpSpPr>
        <p:grpSpPr>
          <a:xfrm>
            <a:off x="9442938" y="2020465"/>
            <a:ext cx="2158645" cy="2827028"/>
            <a:chOff x="285617" y="1868065"/>
            <a:chExt cx="2158645" cy="2827028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745CEE7-6E06-F14F-8BF7-1F1D31049D7B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4472D9A-31AC-064A-AA25-7470406FA8B0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122C921-4FFA-7640-9FF3-32908EBF49D5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8563EC8-E4DF-1A40-9F51-826E6D8F1B2B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610FAC41-CF34-C745-8966-C9CF53F75309}"/>
              </a:ext>
            </a:extLst>
          </p:cNvPr>
          <p:cNvSpPr/>
          <p:nvPr/>
        </p:nvSpPr>
        <p:spPr>
          <a:xfrm>
            <a:off x="2658163" y="3156438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776764A3-B8CC-C347-BD9F-D520D1EF0F80}"/>
              </a:ext>
            </a:extLst>
          </p:cNvPr>
          <p:cNvSpPr/>
          <p:nvPr/>
        </p:nvSpPr>
        <p:spPr>
          <a:xfrm>
            <a:off x="5710603" y="3139200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C2FAFFBE-3281-6243-95F2-5550445EBBC1}"/>
              </a:ext>
            </a:extLst>
          </p:cNvPr>
          <p:cNvSpPr/>
          <p:nvPr/>
        </p:nvSpPr>
        <p:spPr>
          <a:xfrm>
            <a:off x="8763043" y="3156437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3B1D337-0027-1146-8E70-02A1071765BA}"/>
              </a:ext>
            </a:extLst>
          </p:cNvPr>
          <p:cNvSpPr/>
          <p:nvPr/>
        </p:nvSpPr>
        <p:spPr>
          <a:xfrm>
            <a:off x="4536764" y="2991930"/>
            <a:ext cx="382464" cy="3824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B35DE31-10D0-5642-BBF8-CDCD572B9BF9}"/>
              </a:ext>
            </a:extLst>
          </p:cNvPr>
          <p:cNvSpPr/>
          <p:nvPr/>
        </p:nvSpPr>
        <p:spPr>
          <a:xfrm>
            <a:off x="10650349" y="2283913"/>
            <a:ext cx="382464" cy="3824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E3A4B2B-F1C3-4843-96DD-715DA0653918}"/>
              </a:ext>
            </a:extLst>
          </p:cNvPr>
          <p:cNvSpPr txBox="1"/>
          <p:nvPr/>
        </p:nvSpPr>
        <p:spPr>
          <a:xfrm>
            <a:off x="2131690" y="5289098"/>
            <a:ext cx="1518938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Upgrade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standby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35FA83-3320-4A4A-8E33-86195A31905F}"/>
              </a:ext>
            </a:extLst>
          </p:cNvPr>
          <p:cNvSpPr txBox="1"/>
          <p:nvPr/>
        </p:nvSpPr>
        <p:spPr>
          <a:xfrm>
            <a:off x="4211513" y="5289098"/>
            <a:ext cx="3464172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Switch-over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0BB15EF-CE95-5447-BD44-19BB35D40EEA}"/>
              </a:ext>
            </a:extLst>
          </p:cNvPr>
          <p:cNvSpPr txBox="1"/>
          <p:nvPr/>
        </p:nvSpPr>
        <p:spPr>
          <a:xfrm>
            <a:off x="8236570" y="5289098"/>
            <a:ext cx="1518938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Upgrade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new standby</a:t>
            </a:r>
          </a:p>
        </p:txBody>
      </p:sp>
    </p:spTree>
    <p:extLst>
      <p:ext uri="{BB962C8B-B14F-4D97-AF65-F5344CB8AC3E}">
        <p14:creationId xmlns:p14="http://schemas.microsoft.com/office/powerpoint/2010/main" val="676782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Flow control</a:t>
            </a:r>
            <a:br>
              <a:rPr lang="en-US" sz="5400" dirty="0"/>
            </a:br>
            <a:r>
              <a:rPr lang="en-US" sz="5400" dirty="0"/>
              <a:t>Congestion control</a:t>
            </a:r>
            <a:br>
              <a:rPr lang="en-US" sz="5400" dirty="0"/>
            </a:br>
            <a:r>
              <a:rPr lang="en-US" sz="5400" dirty="0"/>
              <a:t>Error control (reliability)</a:t>
            </a:r>
            <a:br>
              <a:rPr lang="en-US" sz="20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Don’t mix them up: not in your mind and not in your protocol.</a:t>
            </a:r>
          </a:p>
        </p:txBody>
      </p:sp>
    </p:spTree>
    <p:extLst>
      <p:ext uri="{BB962C8B-B14F-4D97-AF65-F5344CB8AC3E}">
        <p14:creationId xmlns:p14="http://schemas.microsoft.com/office/powerpoint/2010/main" val="1260046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334993BA-6D94-544E-A527-334D6A8A0F14}"/>
              </a:ext>
            </a:extLst>
          </p:cNvPr>
          <p:cNvGrpSpPr/>
          <p:nvPr/>
        </p:nvGrpSpPr>
        <p:grpSpPr>
          <a:xfrm>
            <a:off x="556896" y="3353651"/>
            <a:ext cx="10320468" cy="1241482"/>
            <a:chOff x="556898" y="1285005"/>
            <a:chExt cx="10320468" cy="124148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9A520A4-A123-1D43-B972-8274CCD3B6CF}"/>
                </a:ext>
              </a:extLst>
            </p:cNvPr>
            <p:cNvGrpSpPr/>
            <p:nvPr/>
          </p:nvGrpSpPr>
          <p:grpSpPr>
            <a:xfrm>
              <a:off x="4123459" y="1285005"/>
              <a:ext cx="3187345" cy="1241482"/>
              <a:chOff x="285617" y="2020465"/>
              <a:chExt cx="2158645" cy="2109162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C5C0B08-E5F8-CF46-AE51-5C8598422998}"/>
                  </a:ext>
                </a:extLst>
              </p:cNvPr>
              <p:cNvSpPr/>
              <p:nvPr/>
            </p:nvSpPr>
            <p:spPr>
              <a:xfrm>
                <a:off x="285617" y="345619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Forwarding engine </a:t>
                </a:r>
                <a:r>
                  <a:rPr lang="en-US" sz="1200" b="1" dirty="0">
                    <a:solidFill>
                      <a:srgbClr val="FF0000"/>
                    </a:solidFill>
                    <a:latin typeface="Avenir Book" panose="02000503020000020003" pitchFamily="2" charset="0"/>
                  </a:rPr>
                  <a:t>STALE TABLES</a:t>
                </a:r>
                <a:endParaRPr lang="en-US" sz="1050" b="1" dirty="0">
                  <a:solidFill>
                    <a:srgbClr val="FF0000"/>
                  </a:solidFill>
                  <a:latin typeface="Avenir Book" panose="02000503020000020003" pitchFamily="2" charset="0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165D4745-DC66-5449-99CC-044AAD5373A6}"/>
                  </a:ext>
                </a:extLst>
              </p:cNvPr>
              <p:cNvSpPr/>
              <p:nvPr/>
            </p:nvSpPr>
            <p:spPr>
              <a:xfrm>
                <a:off x="285617" y="2020465"/>
                <a:ext cx="2158645" cy="6734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Active routing engine: version 1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0EDA2A7-31B8-7F48-9626-9705B839324C}"/>
                  </a:ext>
                </a:extLst>
              </p:cNvPr>
              <p:cNvSpPr/>
              <p:nvPr/>
            </p:nvSpPr>
            <p:spPr>
              <a:xfrm>
                <a:off x="285617" y="2738330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Standby routing engine: version 2</a:t>
                </a:r>
              </a:p>
            </p:txBody>
          </p:sp>
        </p:grpSp>
        <p:pic>
          <p:nvPicPr>
            <p:cNvPr id="65" name="Picture 18" descr="Mplain">
              <a:extLst>
                <a:ext uri="{FF2B5EF4-FFF2-40B4-BE49-F238E27FC236}">
                  <a16:creationId xmlns:a16="http://schemas.microsoft.com/office/drawing/2014/main" id="{C3354359-7EB3-D742-840F-0772DA88A9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8" y="1493322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" name="Picture 18" descr="Mplain">
              <a:extLst>
                <a:ext uri="{FF2B5EF4-FFF2-40B4-BE49-F238E27FC236}">
                  <a16:creationId xmlns:a16="http://schemas.microsoft.com/office/drawing/2014/main" id="{7A2F4078-34D5-9E4D-A5E0-E211261654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157" y="1495858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B254932A-9856-5044-86CB-9345F209ACF7}"/>
                </a:ext>
              </a:extLst>
            </p:cNvPr>
            <p:cNvCxnSpPr>
              <a:cxnSpLocks/>
            </p:cNvCxnSpPr>
            <p:nvPr/>
          </p:nvCxnSpPr>
          <p:spPr>
            <a:xfrm>
              <a:off x="1421107" y="2198078"/>
              <a:ext cx="8592050" cy="0"/>
            </a:xfrm>
            <a:prstGeom prst="straightConnector1">
              <a:avLst/>
            </a:prstGeom>
            <a:ln w="34925" cap="rnd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669FC025-F4AC-764D-A244-F03BB82EF73A}"/>
                </a:ext>
              </a:extLst>
            </p:cNvPr>
            <p:cNvCxnSpPr>
              <a:cxnSpLocks/>
              <a:stCxn id="65" idx="3"/>
              <a:endCxn id="76" idx="1"/>
            </p:cNvCxnSpPr>
            <p:nvPr/>
          </p:nvCxnSpPr>
          <p:spPr>
            <a:xfrm>
              <a:off x="1421107" y="1905012"/>
              <a:ext cx="2702352" cy="734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Elbow Connector 68">
              <a:extLst>
                <a:ext uri="{FF2B5EF4-FFF2-40B4-BE49-F238E27FC236}">
                  <a16:creationId xmlns:a16="http://schemas.microsoft.com/office/drawing/2014/main" id="{1A1C634F-C56E-B040-9346-5C0AEC913304}"/>
                </a:ext>
              </a:extLst>
            </p:cNvPr>
            <p:cNvCxnSpPr>
              <a:cxnSpLocks/>
              <a:stCxn id="66" idx="1"/>
              <a:endCxn id="76" idx="3"/>
            </p:cNvCxnSpPr>
            <p:nvPr/>
          </p:nvCxnSpPr>
          <p:spPr>
            <a:xfrm rot="10800000">
              <a:off x="7310805" y="1905746"/>
              <a:ext cx="2702353" cy="1802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288C455-12E5-5F43-BF60-BE8D1F82A98D}"/>
                </a:ext>
              </a:extLst>
            </p:cNvPr>
            <p:cNvSpPr/>
            <p:nvPr/>
          </p:nvSpPr>
          <p:spPr>
            <a:xfrm>
              <a:off x="1881554" y="157635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RESYNCHRONIZE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F39DB80-03B8-9A46-BAC4-96B67812D4AE}"/>
                </a:ext>
              </a:extLst>
            </p:cNvPr>
            <p:cNvSpPr/>
            <p:nvPr/>
          </p:nvSpPr>
          <p:spPr>
            <a:xfrm>
              <a:off x="7310803" y="1571530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  <a:b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</a:br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RESYNCHRONIZE</a:t>
              </a:r>
              <a:endParaRPr lang="en-US" sz="1050" b="1" dirty="0">
                <a:solidFill>
                  <a:srgbClr val="FF0000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B1743E9-3E69-8741-AFBB-CC35C6ACA0B5}"/>
                </a:ext>
              </a:extLst>
            </p:cNvPr>
            <p:cNvSpPr/>
            <p:nvPr/>
          </p:nvSpPr>
          <p:spPr>
            <a:xfrm>
              <a:off x="1881554" y="2203930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1ED6167-D56E-4246-8B14-D8DA84C23B0E}"/>
                </a:ext>
              </a:extLst>
            </p:cNvPr>
            <p:cNvSpPr/>
            <p:nvPr/>
          </p:nvSpPr>
          <p:spPr>
            <a:xfrm>
              <a:off x="7310803" y="220650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243699"/>
            <a:ext cx="11333746" cy="739155"/>
          </a:xfrm>
        </p:spPr>
        <p:txBody>
          <a:bodyPr>
            <a:normAutofit fontScale="90000"/>
          </a:bodyPr>
          <a:lstStyle/>
          <a:p>
            <a:r>
              <a:rPr lang="en-US" dirty="0"/>
              <a:t>Non-Stop Forwarding (NSF)</a:t>
            </a:r>
            <a:br>
              <a:rPr lang="en-US" dirty="0"/>
            </a:b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Also known as Graceful Restart (GR)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2B441C8-748D-A846-A00D-5CE5CB8F4966}"/>
              </a:ext>
            </a:extLst>
          </p:cNvPr>
          <p:cNvSpPr/>
          <p:nvPr/>
        </p:nvSpPr>
        <p:spPr>
          <a:xfrm rot="5400000">
            <a:off x="5484132" y="2722154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2F8136-FA63-9143-B4EE-B1F22F056C84}"/>
              </a:ext>
            </a:extLst>
          </p:cNvPr>
          <p:cNvGrpSpPr/>
          <p:nvPr/>
        </p:nvGrpSpPr>
        <p:grpSpPr>
          <a:xfrm>
            <a:off x="556898" y="1381717"/>
            <a:ext cx="10320468" cy="1241482"/>
            <a:chOff x="556898" y="1285005"/>
            <a:chExt cx="10320468" cy="1241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A48B5DF-754A-A64F-9DD1-AF369DBF462B}"/>
                </a:ext>
              </a:extLst>
            </p:cNvPr>
            <p:cNvGrpSpPr/>
            <p:nvPr/>
          </p:nvGrpSpPr>
          <p:grpSpPr>
            <a:xfrm>
              <a:off x="4123459" y="1285005"/>
              <a:ext cx="3187345" cy="1241482"/>
              <a:chOff x="285617" y="2020465"/>
              <a:chExt cx="2158645" cy="2109162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EECDFF0-AAE0-EB45-98D0-922AE2386A23}"/>
                  </a:ext>
                </a:extLst>
              </p:cNvPr>
              <p:cNvSpPr/>
              <p:nvPr/>
            </p:nvSpPr>
            <p:spPr>
              <a:xfrm>
                <a:off x="285617" y="345619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Forwarding engine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014063-5CC5-3A4E-9F7F-93E997D1D3A5}"/>
                  </a:ext>
                </a:extLst>
              </p:cNvPr>
              <p:cNvSpPr/>
              <p:nvPr/>
            </p:nvSpPr>
            <p:spPr>
              <a:xfrm>
                <a:off x="285617" y="202046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Active routing engine: version 1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3F19763-4ABF-AC41-9757-2C2BA2930B5E}"/>
                  </a:ext>
                </a:extLst>
              </p:cNvPr>
              <p:cNvSpPr/>
              <p:nvPr/>
            </p:nvSpPr>
            <p:spPr>
              <a:xfrm>
                <a:off x="285617" y="2738330"/>
                <a:ext cx="2158645" cy="6734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Standby routing engine: version 2</a:t>
                </a:r>
              </a:p>
            </p:txBody>
          </p:sp>
        </p:grpSp>
        <p:pic>
          <p:nvPicPr>
            <p:cNvPr id="7" name="Picture 18" descr="Mplain">
              <a:extLst>
                <a:ext uri="{FF2B5EF4-FFF2-40B4-BE49-F238E27FC236}">
                  <a16:creationId xmlns:a16="http://schemas.microsoft.com/office/drawing/2014/main" id="{C141F85B-FC44-D745-9FFF-005ADED488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8" y="1494056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8" descr="Mplain">
              <a:extLst>
                <a:ext uri="{FF2B5EF4-FFF2-40B4-BE49-F238E27FC236}">
                  <a16:creationId xmlns:a16="http://schemas.microsoft.com/office/drawing/2014/main" id="{3169F134-4B6F-AF4E-8429-90223C77CE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157" y="1498060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8B2E131-A638-184C-98ED-ECD93C9E3975}"/>
                </a:ext>
              </a:extLst>
            </p:cNvPr>
            <p:cNvCxnSpPr>
              <a:cxnSpLocks/>
            </p:cNvCxnSpPr>
            <p:nvPr/>
          </p:nvCxnSpPr>
          <p:spPr>
            <a:xfrm>
              <a:off x="1421107" y="2198078"/>
              <a:ext cx="8592050" cy="0"/>
            </a:xfrm>
            <a:prstGeom prst="straightConnector1">
              <a:avLst/>
            </a:prstGeom>
            <a:ln w="34925" cap="rnd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6CD76098-D0A2-AC42-B39C-756CC95A37D1}"/>
                </a:ext>
              </a:extLst>
            </p:cNvPr>
            <p:cNvCxnSpPr>
              <a:cxnSpLocks/>
              <a:stCxn id="7" idx="3"/>
              <a:endCxn id="4" idx="1"/>
            </p:cNvCxnSpPr>
            <p:nvPr/>
          </p:nvCxnSpPr>
          <p:spPr>
            <a:xfrm flipV="1">
              <a:off x="1421107" y="1483201"/>
              <a:ext cx="2702352" cy="422545"/>
            </a:xfrm>
            <a:prstGeom prst="bentConnector3">
              <a:avLst>
                <a:gd name="adj1" fmla="val 1779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5E4D18A3-06DF-CF47-92C0-36D11D226A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10804" y="1447125"/>
              <a:ext cx="2702352" cy="422545"/>
            </a:xfrm>
            <a:prstGeom prst="bentConnector3">
              <a:avLst>
                <a:gd name="adj1" fmla="val 1779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0E390F-998D-B045-B781-BFD1D0254284}"/>
                </a:ext>
              </a:extLst>
            </p:cNvPr>
            <p:cNvSpPr/>
            <p:nvPr/>
          </p:nvSpPr>
          <p:spPr>
            <a:xfrm>
              <a:off x="1881554" y="2219415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4F2ED74-1D4B-5243-8BD3-C3FF123E8DC9}"/>
                </a:ext>
              </a:extLst>
            </p:cNvPr>
            <p:cNvSpPr/>
            <p:nvPr/>
          </p:nvSpPr>
          <p:spPr>
            <a:xfrm>
              <a:off x="7310803" y="2221994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4B98B06-D645-8E4A-9984-05B1382FA298}"/>
              </a:ext>
            </a:extLst>
          </p:cNvPr>
          <p:cNvGrpSpPr/>
          <p:nvPr/>
        </p:nvGrpSpPr>
        <p:grpSpPr>
          <a:xfrm>
            <a:off x="556896" y="5320428"/>
            <a:ext cx="10320468" cy="1241482"/>
            <a:chOff x="556898" y="1285005"/>
            <a:chExt cx="10320468" cy="1241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6B1B57C-24FD-9E42-A33F-6897071D8C62}"/>
                </a:ext>
              </a:extLst>
            </p:cNvPr>
            <p:cNvGrpSpPr/>
            <p:nvPr/>
          </p:nvGrpSpPr>
          <p:grpSpPr>
            <a:xfrm>
              <a:off x="4123459" y="1285005"/>
              <a:ext cx="3187345" cy="1241482"/>
              <a:chOff x="285617" y="2020465"/>
              <a:chExt cx="2158645" cy="2109162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2F50A68-B6B4-D94B-B054-41C01867A380}"/>
                  </a:ext>
                </a:extLst>
              </p:cNvPr>
              <p:cNvSpPr/>
              <p:nvPr/>
            </p:nvSpPr>
            <p:spPr>
              <a:xfrm>
                <a:off x="285617" y="345619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Forwarding engine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31EB453-7C55-5A4D-93E4-616F9B500B7F}"/>
                  </a:ext>
                </a:extLst>
              </p:cNvPr>
              <p:cNvSpPr/>
              <p:nvPr/>
            </p:nvSpPr>
            <p:spPr>
              <a:xfrm>
                <a:off x="285617" y="2020465"/>
                <a:ext cx="2158645" cy="6734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Active routing engine: version 1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AF5F4C7-24F3-1C45-BD47-391A2BD99576}"/>
                  </a:ext>
                </a:extLst>
              </p:cNvPr>
              <p:cNvSpPr/>
              <p:nvPr/>
            </p:nvSpPr>
            <p:spPr>
              <a:xfrm>
                <a:off x="285617" y="2738330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Standby routing engine: version 2</a:t>
                </a:r>
              </a:p>
            </p:txBody>
          </p:sp>
        </p:grpSp>
        <p:pic>
          <p:nvPicPr>
            <p:cNvPr id="44" name="Picture 18" descr="Mplain">
              <a:extLst>
                <a:ext uri="{FF2B5EF4-FFF2-40B4-BE49-F238E27FC236}">
                  <a16:creationId xmlns:a16="http://schemas.microsoft.com/office/drawing/2014/main" id="{537303DD-9264-C14F-8EB2-2F3D0BACF8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8" y="1493322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18" descr="Mplain">
              <a:extLst>
                <a:ext uri="{FF2B5EF4-FFF2-40B4-BE49-F238E27FC236}">
                  <a16:creationId xmlns:a16="http://schemas.microsoft.com/office/drawing/2014/main" id="{850B7D87-B876-DA44-B9D5-7339381ABB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157" y="1495858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5404214-726C-3941-BADF-5032857097AB}"/>
                </a:ext>
              </a:extLst>
            </p:cNvPr>
            <p:cNvCxnSpPr>
              <a:cxnSpLocks/>
            </p:cNvCxnSpPr>
            <p:nvPr/>
          </p:nvCxnSpPr>
          <p:spPr>
            <a:xfrm>
              <a:off x="1421107" y="2198078"/>
              <a:ext cx="8592050" cy="0"/>
            </a:xfrm>
            <a:prstGeom prst="straightConnector1">
              <a:avLst/>
            </a:prstGeom>
            <a:ln w="34925" cap="rnd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AE1E8E46-7CFC-9341-9C88-3D05CDE03C5E}"/>
                </a:ext>
              </a:extLst>
            </p:cNvPr>
            <p:cNvCxnSpPr>
              <a:cxnSpLocks/>
              <a:stCxn id="44" idx="3"/>
              <a:endCxn id="55" idx="1"/>
            </p:cNvCxnSpPr>
            <p:nvPr/>
          </p:nvCxnSpPr>
          <p:spPr>
            <a:xfrm>
              <a:off x="1421107" y="1905012"/>
              <a:ext cx="2702352" cy="734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>
              <a:extLst>
                <a:ext uri="{FF2B5EF4-FFF2-40B4-BE49-F238E27FC236}">
                  <a16:creationId xmlns:a16="http://schemas.microsoft.com/office/drawing/2014/main" id="{D683B96B-D1C7-BC44-9CC5-D085116F4984}"/>
                </a:ext>
              </a:extLst>
            </p:cNvPr>
            <p:cNvCxnSpPr>
              <a:cxnSpLocks/>
              <a:stCxn id="45" idx="1"/>
              <a:endCxn id="55" idx="3"/>
            </p:cNvCxnSpPr>
            <p:nvPr/>
          </p:nvCxnSpPr>
          <p:spPr>
            <a:xfrm rot="10800000">
              <a:off x="7310805" y="1905746"/>
              <a:ext cx="2702353" cy="1802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5D32A28-CFB6-CD48-B16B-D051ABC0F7FA}"/>
                </a:ext>
              </a:extLst>
            </p:cNvPr>
            <p:cNvSpPr/>
            <p:nvPr/>
          </p:nvSpPr>
          <p:spPr>
            <a:xfrm>
              <a:off x="1881554" y="157635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RESTART FINISHED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CB1E9E7-75E6-3144-B424-8565748AB15F}"/>
                </a:ext>
              </a:extLst>
            </p:cNvPr>
            <p:cNvSpPr/>
            <p:nvPr/>
          </p:nvSpPr>
          <p:spPr>
            <a:xfrm>
              <a:off x="7310803" y="1571530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  <a:b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</a:br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RESTART FINISHED</a:t>
              </a:r>
              <a:endParaRPr lang="en-US" sz="1050" b="1" dirty="0">
                <a:solidFill>
                  <a:srgbClr val="FF0000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FBE9D52-1362-4A4C-8A16-C3CBAA938200}"/>
                </a:ext>
              </a:extLst>
            </p:cNvPr>
            <p:cNvSpPr/>
            <p:nvPr/>
          </p:nvSpPr>
          <p:spPr>
            <a:xfrm>
              <a:off x="1881554" y="193928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08A16AD-97EA-1F42-BBF7-2CCF2B57B6B3}"/>
                </a:ext>
              </a:extLst>
            </p:cNvPr>
            <p:cNvSpPr/>
            <p:nvPr/>
          </p:nvSpPr>
          <p:spPr>
            <a:xfrm>
              <a:off x="7310803" y="1941868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</p:grpSp>
      <p:sp>
        <p:nvSpPr>
          <p:cNvPr id="56" name="Right Arrow 55">
            <a:extLst>
              <a:ext uri="{FF2B5EF4-FFF2-40B4-BE49-F238E27FC236}">
                <a16:creationId xmlns:a16="http://schemas.microsoft.com/office/drawing/2014/main" id="{60025FBB-278E-3043-B52E-7FC0F180EC2A}"/>
              </a:ext>
            </a:extLst>
          </p:cNvPr>
          <p:cNvSpPr/>
          <p:nvPr/>
        </p:nvSpPr>
        <p:spPr>
          <a:xfrm rot="5400000">
            <a:off x="5484131" y="4685477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113CE22-B522-AD46-BA97-37EB07E332E2}"/>
              </a:ext>
            </a:extLst>
          </p:cNvPr>
          <p:cNvSpPr/>
          <p:nvPr/>
        </p:nvSpPr>
        <p:spPr>
          <a:xfrm>
            <a:off x="1881552" y="1239024"/>
            <a:ext cx="2241904" cy="258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  <a:t>Control-plane session</a:t>
            </a:r>
          </a:p>
          <a:p>
            <a:pPr algn="ctr"/>
            <a:r>
              <a:rPr lang="en-US" sz="1200" b="1" dirty="0">
                <a:solidFill>
                  <a:srgbClr val="FF0000"/>
                </a:solidFill>
                <a:latin typeface="Avenir Book" panose="02000503020000020003" pitchFamily="2" charset="0"/>
              </a:rPr>
              <a:t>PREPARE FOR RESTART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52101DF-F77D-9D48-BBBD-19402D438082}"/>
              </a:ext>
            </a:extLst>
          </p:cNvPr>
          <p:cNvSpPr/>
          <p:nvPr/>
        </p:nvSpPr>
        <p:spPr>
          <a:xfrm>
            <a:off x="7310801" y="1207819"/>
            <a:ext cx="2241904" cy="258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  <a:t>Control-plane session</a:t>
            </a:r>
            <a:b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</a:br>
            <a:r>
              <a:rPr lang="en-US" sz="1200" b="1" dirty="0">
                <a:solidFill>
                  <a:srgbClr val="FF0000"/>
                </a:solidFill>
                <a:latin typeface="Avenir Book" panose="02000503020000020003" pitchFamily="2" charset="0"/>
              </a:rPr>
              <a:t>PREPARE FOR RESTART</a:t>
            </a:r>
            <a:endParaRPr lang="en-US" sz="1050" b="1" dirty="0">
              <a:solidFill>
                <a:srgbClr val="FF0000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928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Pizza-box devices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6E79F3-761C-D64F-9D31-E278C72CD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690" y="2683558"/>
            <a:ext cx="7454413" cy="14908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EA0DFA-2517-C849-BD76-101680FF87F2}"/>
              </a:ext>
            </a:extLst>
          </p:cNvPr>
          <p:cNvSpPr txBox="1"/>
          <p:nvPr/>
        </p:nvSpPr>
        <p:spPr>
          <a:xfrm>
            <a:off x="219808" y="5013948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Does not have redundant routing hardware routing engines. 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(Sometimes in redundant software routing engines using virtual machines or containers.)</a:t>
            </a:r>
          </a:p>
        </p:txBody>
      </p:sp>
    </p:spTree>
    <p:extLst>
      <p:ext uri="{BB962C8B-B14F-4D97-AF65-F5344CB8AC3E}">
        <p14:creationId xmlns:p14="http://schemas.microsoft.com/office/powerpoint/2010/main" val="2274059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Non-Stop Routing (NSR)</a:t>
            </a:r>
          </a:p>
        </p:txBody>
      </p:sp>
    </p:spTree>
    <p:extLst>
      <p:ext uri="{BB962C8B-B14F-4D97-AF65-F5344CB8AC3E}">
        <p14:creationId xmlns:p14="http://schemas.microsoft.com/office/powerpoint/2010/main" val="766495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190944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Scale-out instead of scale-up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0CA801-B570-C245-85C7-3A0F39FDB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2738216"/>
            <a:ext cx="2014903" cy="402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4EC0CA-6845-0B4F-9C64-3756C1CC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2738216"/>
            <a:ext cx="2014903" cy="402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9DA179-F9A3-9B43-A331-277455EE8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2738216"/>
            <a:ext cx="2014903" cy="402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1EDC37-BE6A-0248-A641-57538976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2738216"/>
            <a:ext cx="2014903" cy="4029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39D29E-13FB-4847-9D5B-BE1BA1DC9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4027587"/>
            <a:ext cx="2014903" cy="4029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349D48-7982-6848-9B9D-A3899D5BF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4027587"/>
            <a:ext cx="2014903" cy="4029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FFB58C-B47D-E748-9044-1DC82C4C3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4027587"/>
            <a:ext cx="2014903" cy="4029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AA2BF9-7798-E94A-8DC0-DDE13E6E9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4027587"/>
            <a:ext cx="2014903" cy="40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31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Relatively small impact of losing one device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0CA801-B570-C245-85C7-3A0F39FDB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2738216"/>
            <a:ext cx="2014903" cy="402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4EC0CA-6845-0B4F-9C64-3756C1CC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2738216"/>
            <a:ext cx="2014903" cy="402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9DA179-F9A3-9B43-A331-277455EE8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2738216"/>
            <a:ext cx="2014903" cy="402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1EDC37-BE6A-0248-A641-57538976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2738216"/>
            <a:ext cx="2014903" cy="4029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39D29E-13FB-4847-9D5B-BE1BA1DC9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4027587"/>
            <a:ext cx="2014903" cy="4029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349D48-7982-6848-9B9D-A3899D5BF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4027587"/>
            <a:ext cx="2014903" cy="4029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FFB58C-B47D-E748-9044-1DC82C4C3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4027587"/>
            <a:ext cx="2014903" cy="4029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AA2BF9-7798-E94A-8DC0-DDE13E6E9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4027587"/>
            <a:ext cx="2014903" cy="4029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8A661F-9BC5-E644-AB13-0B24E62B803D}"/>
              </a:ext>
            </a:extLst>
          </p:cNvPr>
          <p:cNvSpPr txBox="1"/>
          <p:nvPr/>
        </p:nvSpPr>
        <p:spPr>
          <a:xfrm>
            <a:off x="281815" y="5620617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For planned upgrades, announce in advance (e.g. overload flag) to shift traffic away, if possible.</a:t>
            </a:r>
            <a:endParaRPr lang="en-US" sz="16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576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/>
          </a:bodyPr>
          <a:lstStyle/>
          <a:p>
            <a:r>
              <a:rPr lang="en-US" sz="5400" dirty="0"/>
              <a:t>Soft state does not scale.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Periodic protocols do not scale. Use hard state instead.</a:t>
            </a:r>
          </a:p>
        </p:txBody>
      </p:sp>
    </p:spTree>
    <p:extLst>
      <p:ext uri="{BB962C8B-B14F-4D97-AF65-F5344CB8AC3E}">
        <p14:creationId xmlns:p14="http://schemas.microsoft.com/office/powerpoint/2010/main" val="29310707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/>
          </a:bodyPr>
          <a:lstStyle/>
          <a:p>
            <a:r>
              <a:rPr lang="en-US" sz="5400" dirty="0"/>
              <a:t>Use existing reliability mechanisms.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Don’t invent your own reliability mechanism. Run over a transport when possible.</a:t>
            </a:r>
          </a:p>
        </p:txBody>
      </p:sp>
    </p:spTree>
    <p:extLst>
      <p:ext uri="{BB962C8B-B14F-4D97-AF65-F5344CB8AC3E}">
        <p14:creationId xmlns:p14="http://schemas.microsoft.com/office/powerpoint/2010/main" val="525666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You need flow and congestion control.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Not just in application protocols, but also in routing and signaling protocols.</a:t>
            </a:r>
          </a:p>
        </p:txBody>
      </p:sp>
    </p:spTree>
    <p:extLst>
      <p:ext uri="{BB962C8B-B14F-4D97-AF65-F5344CB8AC3E}">
        <p14:creationId xmlns:p14="http://schemas.microsoft.com/office/powerpoint/2010/main" val="3094157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/>
          </a:bodyPr>
          <a:lstStyle/>
          <a:p>
            <a:r>
              <a:rPr lang="en-US" sz="5400" dirty="0"/>
              <a:t>Protocol correctness is hard.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Much harder than you think.</a:t>
            </a:r>
          </a:p>
        </p:txBody>
      </p:sp>
    </p:spTree>
    <p:extLst>
      <p:ext uri="{BB962C8B-B14F-4D97-AF65-F5344CB8AC3E}">
        <p14:creationId xmlns:p14="http://schemas.microsoft.com/office/powerpoint/2010/main" val="19402062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1980: The entire Internet had to be rebooted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411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1483206" y="3520735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308729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Make sure sender does not produce data faster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than receiver can consume them.</a:t>
            </a:r>
          </a:p>
        </p:txBody>
      </p: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79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7CC8D8A2-CA0C-F944-8E6C-DF28CF02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248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32CD2B-4706-5A44-B498-FA62B7C2C2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9050716" y="2878212"/>
            <a:ext cx="1275691" cy="12853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FBB51-30C3-5745-9ECC-29C0370DF1A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7965" y="2856168"/>
            <a:ext cx="1146554" cy="11465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584622-63C4-BA40-A000-18A3E8239594}"/>
              </a:ext>
            </a:extLst>
          </p:cNvPr>
          <p:cNvSpPr/>
          <p:nvPr/>
        </p:nvSpPr>
        <p:spPr>
          <a:xfrm>
            <a:off x="99704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BBB045-E01C-F646-8F12-85DAC4B1B8BB}"/>
              </a:ext>
            </a:extLst>
          </p:cNvPr>
          <p:cNvSpPr/>
          <p:nvPr/>
        </p:nvSpPr>
        <p:spPr>
          <a:xfrm>
            <a:off x="126561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F71A60-60D4-8343-8D72-71763C4E37DC}"/>
              </a:ext>
            </a:extLst>
          </p:cNvPr>
          <p:cNvSpPr/>
          <p:nvPr/>
        </p:nvSpPr>
        <p:spPr>
          <a:xfrm>
            <a:off x="153417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CC1B03A-202E-4D46-B1AE-D6C8DA2437A9}"/>
              </a:ext>
            </a:extLst>
          </p:cNvPr>
          <p:cNvSpPr/>
          <p:nvPr/>
        </p:nvSpPr>
        <p:spPr>
          <a:xfrm>
            <a:off x="180274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060205C-C3A7-C445-98AA-A6BCF52F1B38}"/>
              </a:ext>
            </a:extLst>
          </p:cNvPr>
          <p:cNvSpPr/>
          <p:nvPr/>
        </p:nvSpPr>
        <p:spPr>
          <a:xfrm>
            <a:off x="207130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3F6134-D572-0945-873C-957722EB3E72}"/>
              </a:ext>
            </a:extLst>
          </p:cNvPr>
          <p:cNvSpPr txBox="1"/>
          <p:nvPr/>
        </p:nvSpPr>
        <p:spPr>
          <a:xfrm>
            <a:off x="253855" y="5804123"/>
            <a:ext cx="11588261" cy="823379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Note: here it is the receiver that is not keeping up; the network can keep up fine.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D9C68F-9A51-5B44-984C-ACD66F06FDA1}"/>
              </a:ext>
            </a:extLst>
          </p:cNvPr>
          <p:cNvSpPr/>
          <p:nvPr/>
        </p:nvSpPr>
        <p:spPr>
          <a:xfrm>
            <a:off x="233987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D8E973A-EB16-1F4B-A1C6-627285041CAC}"/>
              </a:ext>
            </a:extLst>
          </p:cNvPr>
          <p:cNvSpPr/>
          <p:nvPr/>
        </p:nvSpPr>
        <p:spPr>
          <a:xfrm>
            <a:off x="260844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3DE6D0F-FB7A-964F-AF74-C1ACD8FF7A6C}"/>
              </a:ext>
            </a:extLst>
          </p:cNvPr>
          <p:cNvSpPr/>
          <p:nvPr/>
        </p:nvSpPr>
        <p:spPr>
          <a:xfrm>
            <a:off x="287700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DF09273-05F3-8844-A452-54B228CED2AF}"/>
              </a:ext>
            </a:extLst>
          </p:cNvPr>
          <p:cNvSpPr/>
          <p:nvPr/>
        </p:nvSpPr>
        <p:spPr>
          <a:xfrm>
            <a:off x="314557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A67643D-C8EA-BB49-A5EC-3C5684E004F1}"/>
              </a:ext>
            </a:extLst>
          </p:cNvPr>
          <p:cNvSpPr/>
          <p:nvPr/>
        </p:nvSpPr>
        <p:spPr>
          <a:xfrm>
            <a:off x="341413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383C8FA-F3FD-814F-8B6B-E73A5C27FA5E}"/>
              </a:ext>
            </a:extLst>
          </p:cNvPr>
          <p:cNvSpPr/>
          <p:nvPr/>
        </p:nvSpPr>
        <p:spPr>
          <a:xfrm>
            <a:off x="368270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5021E4C-F758-9044-A490-DDED635E6B5F}"/>
              </a:ext>
            </a:extLst>
          </p:cNvPr>
          <p:cNvSpPr/>
          <p:nvPr/>
        </p:nvSpPr>
        <p:spPr>
          <a:xfrm>
            <a:off x="395127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77154BC-0D46-4B49-A118-938F00F506BF}"/>
              </a:ext>
            </a:extLst>
          </p:cNvPr>
          <p:cNvSpPr/>
          <p:nvPr/>
        </p:nvSpPr>
        <p:spPr>
          <a:xfrm>
            <a:off x="421983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240500F-E48A-AD48-9242-E603BEA07D8E}"/>
              </a:ext>
            </a:extLst>
          </p:cNvPr>
          <p:cNvSpPr/>
          <p:nvPr/>
        </p:nvSpPr>
        <p:spPr>
          <a:xfrm>
            <a:off x="448840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B3911F2-E9A9-E94C-8BF5-85A376492F8A}"/>
              </a:ext>
            </a:extLst>
          </p:cNvPr>
          <p:cNvSpPr/>
          <p:nvPr/>
        </p:nvSpPr>
        <p:spPr>
          <a:xfrm>
            <a:off x="475696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A22E86B-0062-9345-91B3-0A967E9BE203}"/>
              </a:ext>
            </a:extLst>
          </p:cNvPr>
          <p:cNvSpPr/>
          <p:nvPr/>
        </p:nvSpPr>
        <p:spPr>
          <a:xfrm>
            <a:off x="502553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4287B65-A15D-EC4F-ABFF-E82305581CAC}"/>
              </a:ext>
            </a:extLst>
          </p:cNvPr>
          <p:cNvSpPr/>
          <p:nvPr/>
        </p:nvSpPr>
        <p:spPr>
          <a:xfrm>
            <a:off x="529410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21FA644-BAEC-5D4F-A91F-0B40ABDF69E5}"/>
              </a:ext>
            </a:extLst>
          </p:cNvPr>
          <p:cNvSpPr/>
          <p:nvPr/>
        </p:nvSpPr>
        <p:spPr>
          <a:xfrm>
            <a:off x="556266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F70A9A7-1663-BB46-825F-350A5F238110}"/>
              </a:ext>
            </a:extLst>
          </p:cNvPr>
          <p:cNvSpPr/>
          <p:nvPr/>
        </p:nvSpPr>
        <p:spPr>
          <a:xfrm>
            <a:off x="583123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080B1EE-FAF3-5742-8A0B-78158A0C95F1}"/>
              </a:ext>
            </a:extLst>
          </p:cNvPr>
          <p:cNvSpPr/>
          <p:nvPr/>
        </p:nvSpPr>
        <p:spPr>
          <a:xfrm>
            <a:off x="609979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A749EC2-DE7D-D940-8CAE-113087FA7244}"/>
              </a:ext>
            </a:extLst>
          </p:cNvPr>
          <p:cNvSpPr/>
          <p:nvPr/>
        </p:nvSpPr>
        <p:spPr>
          <a:xfrm>
            <a:off x="636836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904526E-AA83-9746-9D66-CCFA175BF8B8}"/>
              </a:ext>
            </a:extLst>
          </p:cNvPr>
          <p:cNvSpPr/>
          <p:nvPr/>
        </p:nvSpPr>
        <p:spPr>
          <a:xfrm>
            <a:off x="663693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EB27265-0101-5543-8E15-673EB87279D1}"/>
              </a:ext>
            </a:extLst>
          </p:cNvPr>
          <p:cNvSpPr/>
          <p:nvPr/>
        </p:nvSpPr>
        <p:spPr>
          <a:xfrm>
            <a:off x="690549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D28F197-3CFE-9348-B2F4-DE24F0FDD194}"/>
              </a:ext>
            </a:extLst>
          </p:cNvPr>
          <p:cNvSpPr/>
          <p:nvPr/>
        </p:nvSpPr>
        <p:spPr>
          <a:xfrm>
            <a:off x="717406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55C4CD9-1EF4-0948-8AC0-5B5E1E6625A1}"/>
              </a:ext>
            </a:extLst>
          </p:cNvPr>
          <p:cNvSpPr/>
          <p:nvPr/>
        </p:nvSpPr>
        <p:spPr>
          <a:xfrm>
            <a:off x="744262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74BF289-D927-5848-9942-DF0FB0C01376}"/>
              </a:ext>
            </a:extLst>
          </p:cNvPr>
          <p:cNvSpPr/>
          <p:nvPr/>
        </p:nvSpPr>
        <p:spPr>
          <a:xfrm>
            <a:off x="771119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EB4BF8F-ABDB-2943-B96F-6E55227958F7}"/>
              </a:ext>
            </a:extLst>
          </p:cNvPr>
          <p:cNvSpPr/>
          <p:nvPr/>
        </p:nvSpPr>
        <p:spPr>
          <a:xfrm>
            <a:off x="797976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3675561-EA8D-B14E-BCE9-16219F50F102}"/>
              </a:ext>
            </a:extLst>
          </p:cNvPr>
          <p:cNvSpPr/>
          <p:nvPr/>
        </p:nvSpPr>
        <p:spPr>
          <a:xfrm>
            <a:off x="824832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6A19EC2-9D1E-8746-8A3A-B7C9D847F54A}"/>
              </a:ext>
            </a:extLst>
          </p:cNvPr>
          <p:cNvSpPr/>
          <p:nvPr/>
        </p:nvSpPr>
        <p:spPr>
          <a:xfrm>
            <a:off x="851689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82A023C-FA6D-0A49-B122-0B10F163FCB3}"/>
              </a:ext>
            </a:extLst>
          </p:cNvPr>
          <p:cNvSpPr/>
          <p:nvPr/>
        </p:nvSpPr>
        <p:spPr>
          <a:xfrm>
            <a:off x="878545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9D7FB14-F2BB-CC4C-8E6B-8E7D9480E842}"/>
              </a:ext>
            </a:extLst>
          </p:cNvPr>
          <p:cNvSpPr/>
          <p:nvPr/>
        </p:nvSpPr>
        <p:spPr>
          <a:xfrm>
            <a:off x="905402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4394555-6073-B642-8670-5F4ED5A3393A}"/>
              </a:ext>
            </a:extLst>
          </p:cNvPr>
          <p:cNvSpPr/>
          <p:nvPr/>
        </p:nvSpPr>
        <p:spPr>
          <a:xfrm>
            <a:off x="932259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2333511-5D09-2C43-ABEB-94C6CC017AA1}"/>
              </a:ext>
            </a:extLst>
          </p:cNvPr>
          <p:cNvSpPr/>
          <p:nvPr/>
        </p:nvSpPr>
        <p:spPr>
          <a:xfrm>
            <a:off x="959115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5EEB872-7F29-024A-9A96-A83BCF6ADBDE}"/>
              </a:ext>
            </a:extLst>
          </p:cNvPr>
          <p:cNvSpPr/>
          <p:nvPr/>
        </p:nvSpPr>
        <p:spPr>
          <a:xfrm>
            <a:off x="1012828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1C4F675-6BE8-6742-893B-E5176DD4AD01}"/>
              </a:ext>
            </a:extLst>
          </p:cNvPr>
          <p:cNvGrpSpPr/>
          <p:nvPr/>
        </p:nvGrpSpPr>
        <p:grpSpPr>
          <a:xfrm>
            <a:off x="9033651" y="4257234"/>
            <a:ext cx="816447" cy="331152"/>
            <a:chOff x="8442959" y="2961461"/>
            <a:chExt cx="1021931" cy="331152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F17B4C8-6544-3241-B56F-2E498791A058}"/>
                </a:ext>
              </a:extLst>
            </p:cNvPr>
            <p:cNvCxnSpPr/>
            <p:nvPr/>
          </p:nvCxnSpPr>
          <p:spPr>
            <a:xfrm>
              <a:off x="8442959" y="2961461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238A047-7652-4B4E-A4D2-1812EB222608}"/>
                </a:ext>
              </a:extLst>
            </p:cNvPr>
            <p:cNvCxnSpPr/>
            <p:nvPr/>
          </p:nvCxnSpPr>
          <p:spPr>
            <a:xfrm>
              <a:off x="8442959" y="3292613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2D7E9B8-A82E-C148-BC88-327603028D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4890" y="2961461"/>
              <a:ext cx="0" cy="331152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32176772-6FDE-554E-AED4-717903E912D2}"/>
              </a:ext>
            </a:extLst>
          </p:cNvPr>
          <p:cNvSpPr/>
          <p:nvPr/>
        </p:nvSpPr>
        <p:spPr>
          <a:xfrm>
            <a:off x="10539986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E7B29DB-A99C-C24C-9149-E40AD02B53C1}"/>
              </a:ext>
            </a:extLst>
          </p:cNvPr>
          <p:cNvSpPr/>
          <p:nvPr/>
        </p:nvSpPr>
        <p:spPr>
          <a:xfrm>
            <a:off x="1095168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3970CFF-E201-1F49-9875-17C6D937C034}"/>
              </a:ext>
            </a:extLst>
          </p:cNvPr>
          <p:cNvSpPr/>
          <p:nvPr/>
        </p:nvSpPr>
        <p:spPr>
          <a:xfrm rot="1778684">
            <a:off x="9890367" y="4651663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7B7C7F-1DB1-4E4B-B22D-0329573BA17C}"/>
              </a:ext>
            </a:extLst>
          </p:cNvPr>
          <p:cNvSpPr/>
          <p:nvPr/>
        </p:nvSpPr>
        <p:spPr>
          <a:xfrm rot="1778684">
            <a:off x="10195587" y="4821484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E05320D-E9F8-094D-9342-CE5A646C5FB3}"/>
              </a:ext>
            </a:extLst>
          </p:cNvPr>
          <p:cNvSpPr txBox="1"/>
          <p:nvPr/>
        </p:nvSpPr>
        <p:spPr>
          <a:xfrm>
            <a:off x="985797" y="4490800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Send 5 packets per second (</a:t>
            </a:r>
            <a:r>
              <a:rPr lang="en-US" dirty="0" err="1">
                <a:latin typeface="Avenir Book" panose="02000503020000020003" pitchFamily="2" charset="0"/>
              </a:rPr>
              <a:t>pps</a:t>
            </a:r>
            <a:r>
              <a:rPr lang="en-US" dirty="0">
                <a:latin typeface="Avenir Book" panose="02000503020000020003" pitchFamily="2" charset="0"/>
              </a:rPr>
              <a:t>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120DEA7-77F0-184F-8476-F2D3AAFEF37F}"/>
              </a:ext>
            </a:extLst>
          </p:cNvPr>
          <p:cNvSpPr txBox="1"/>
          <p:nvPr/>
        </p:nvSpPr>
        <p:spPr>
          <a:xfrm>
            <a:off x="10083515" y="3875790"/>
            <a:ext cx="165930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Consume 3 </a:t>
            </a:r>
            <a:r>
              <a:rPr lang="en-US" dirty="0" err="1">
                <a:latin typeface="Avenir Book" panose="02000503020000020003" pitchFamily="2" charset="0"/>
              </a:rPr>
              <a:t>pps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A42FABD-EB3C-A243-9E37-DEE3948A43D5}"/>
              </a:ext>
            </a:extLst>
          </p:cNvPr>
          <p:cNvSpPr txBox="1"/>
          <p:nvPr/>
        </p:nvSpPr>
        <p:spPr>
          <a:xfrm>
            <a:off x="10083515" y="5041010"/>
            <a:ext cx="165930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Drop 2 </a:t>
            </a:r>
            <a:r>
              <a:rPr lang="en-US" dirty="0" err="1">
                <a:latin typeface="Avenir Book" panose="02000503020000020003" pitchFamily="2" charset="0"/>
              </a:rPr>
              <a:t>pps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E3A7148-3A55-A641-9FDF-83E931EC00BD}"/>
              </a:ext>
            </a:extLst>
          </p:cNvPr>
          <p:cNvSpPr txBox="1"/>
          <p:nvPr/>
        </p:nvSpPr>
        <p:spPr>
          <a:xfrm>
            <a:off x="5808033" y="4958953"/>
            <a:ext cx="3444112" cy="88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Receive buffer overflows.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Buffer can absorb bursts but not sustained rate difference.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DDF955A-3CF7-B14B-AB2A-675551846527}"/>
              </a:ext>
            </a:extLst>
          </p:cNvPr>
          <p:cNvCxnSpPr>
            <a:cxnSpLocks/>
          </p:cNvCxnSpPr>
          <p:nvPr/>
        </p:nvCxnSpPr>
        <p:spPr>
          <a:xfrm flipV="1">
            <a:off x="9143236" y="4646212"/>
            <a:ext cx="0" cy="312741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2281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/>
          </a:bodyPr>
          <a:lstStyle/>
          <a:p>
            <a:r>
              <a:rPr lang="en-US" sz="5400" dirty="0"/>
              <a:t>Implementation correctness is hard.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Much harder than you think.</a:t>
            </a:r>
          </a:p>
        </p:txBody>
      </p:sp>
    </p:spTree>
    <p:extLst>
      <p:ext uri="{BB962C8B-B14F-4D97-AF65-F5344CB8AC3E}">
        <p14:creationId xmlns:p14="http://schemas.microsoft.com/office/powerpoint/2010/main" val="2898881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Don’t hand-code your parsers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Type Length Value (TLV) encoding (we saw this before!)</a:t>
            </a:r>
          </a:p>
          <a:p>
            <a:r>
              <a:rPr lang="en-US" dirty="0"/>
              <a:t>Formal modeling language for on-the-wire protocol</a:t>
            </a:r>
          </a:p>
          <a:p>
            <a:pPr lvl="1"/>
            <a:r>
              <a:rPr lang="en-US" dirty="0"/>
              <a:t>Abstract Syntax Number 1 (ASN.1)</a:t>
            </a:r>
          </a:p>
          <a:p>
            <a:pPr lvl="1"/>
            <a:r>
              <a:rPr lang="en-US" dirty="0"/>
              <a:t>YANG</a:t>
            </a:r>
          </a:p>
          <a:p>
            <a:pPr lvl="1"/>
            <a:r>
              <a:rPr lang="en-US" dirty="0"/>
              <a:t>Google Protocol Buffers (BGP), Thrift, etc.</a:t>
            </a:r>
          </a:p>
          <a:p>
            <a:r>
              <a:rPr lang="en-US" dirty="0"/>
              <a:t>@@@ Example of real-life bug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3630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Thank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3469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42F69-C297-2549-A01E-1BC88ACFF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A1E55-7F63-5D4F-8F76-AFD6F13310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Some lessons from history (“Those who do not know history are doomed to repeat it”)</a:t>
            </a:r>
            <a:br>
              <a:rPr lang="en-US" sz="1600" dirty="0"/>
            </a:br>
            <a:r>
              <a:rPr lang="en-US" sz="1600" dirty="0">
                <a:hlinkClick r:id="rId2"/>
              </a:rPr>
              <a:t>https://datatracker.ietf.org/meeting/102/materials/slides-102-rtgarea-those-who-do-not-learn-history-are-doomed-to-repeat-it-00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09488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 approaches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General principle: make the data arrive more slowly</a:t>
            </a:r>
          </a:p>
          <a:p>
            <a:r>
              <a:rPr lang="en-US" dirty="0"/>
              <a:t>Delay-insensitive traffic</a:t>
            </a:r>
          </a:p>
          <a:p>
            <a:pPr lvl="1"/>
            <a:r>
              <a:rPr lang="en-US" dirty="0"/>
              <a:t>It is okay to receive data later</a:t>
            </a:r>
          </a:p>
          <a:p>
            <a:pPr lvl="1"/>
            <a:r>
              <a:rPr lang="en-US" dirty="0"/>
              <a:t>Web pages, file transfer, e-mail, …</a:t>
            </a:r>
          </a:p>
          <a:p>
            <a:pPr lvl="1"/>
            <a:r>
              <a:rPr lang="en-US" dirty="0"/>
              <a:t>Receiver makes the sender slow down</a:t>
            </a:r>
          </a:p>
          <a:p>
            <a:pPr lvl="1"/>
            <a:r>
              <a:rPr lang="en-US" dirty="0"/>
              <a:t>Requires ability to back-pressure sending application to send data slower</a:t>
            </a:r>
          </a:p>
          <a:p>
            <a:pPr lvl="1"/>
            <a:r>
              <a:rPr lang="en-US" dirty="0"/>
              <a:t>Typical approach: </a:t>
            </a:r>
            <a:r>
              <a:rPr lang="en-US" b="1" dirty="0"/>
              <a:t>sliding window</a:t>
            </a:r>
            <a:r>
              <a:rPr lang="en-US" dirty="0"/>
              <a:t> (e.g. spinner       waiting to load webpage)</a:t>
            </a:r>
            <a:endParaRPr lang="en-US" b="1" dirty="0"/>
          </a:p>
          <a:p>
            <a:r>
              <a:rPr lang="en-US" dirty="0"/>
              <a:t>Delay-sensitive traffic</a:t>
            </a:r>
          </a:p>
          <a:p>
            <a:pPr lvl="1"/>
            <a:r>
              <a:rPr lang="en-US" dirty="0"/>
              <a:t>It is not okay to receive data later</a:t>
            </a:r>
          </a:p>
          <a:p>
            <a:pPr lvl="1"/>
            <a:r>
              <a:rPr lang="en-US" dirty="0"/>
              <a:t>Voice, live video, video on demand, …</a:t>
            </a:r>
          </a:p>
          <a:p>
            <a:pPr lvl="1"/>
            <a:r>
              <a:rPr lang="en-US" dirty="0"/>
              <a:t>Receiver makes the send send less data</a:t>
            </a:r>
          </a:p>
          <a:p>
            <a:pPr lvl="1"/>
            <a:r>
              <a:rPr lang="en-US" dirty="0"/>
              <a:t>Requires ability to back-pressure sending application to send less data</a:t>
            </a:r>
          </a:p>
          <a:p>
            <a:pPr lvl="1"/>
            <a:r>
              <a:rPr lang="en-US" dirty="0">
                <a:sym typeface="Wingdings" pitchFamily="2" charset="2"/>
              </a:rPr>
              <a:t>Typical approach: </a:t>
            </a:r>
            <a:r>
              <a:rPr lang="en-US" b="1" dirty="0">
                <a:sym typeface="Wingdings" pitchFamily="2" charset="2"/>
              </a:rPr>
              <a:t>adaptive encoding</a:t>
            </a:r>
            <a:r>
              <a:rPr lang="en-US" dirty="0">
                <a:sym typeface="Wingdings" pitchFamily="2" charset="2"/>
              </a:rPr>
              <a:t> (e.g. fuzzy video in Netflix)</a:t>
            </a:r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A437D-A4B6-8349-94E0-6B55B7E20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220" y="3383280"/>
            <a:ext cx="510540" cy="51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71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1996440" y="3520735"/>
            <a:ext cx="7315200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 in quantum network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308729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Make sure sender does not produce </a:t>
            </a:r>
            <a:r>
              <a:rPr lang="en-US" sz="3600" b="1" dirty="0">
                <a:latin typeface="Avenir Book" panose="02000503020000020003" pitchFamily="2" charset="0"/>
              </a:rPr>
              <a:t>qubits</a:t>
            </a:r>
            <a:r>
              <a:rPr lang="en-US" sz="3600" dirty="0">
                <a:latin typeface="Avenir Book" panose="02000503020000020003" pitchFamily="2" charset="0"/>
              </a:rPr>
              <a:t> faster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than receiver can consume them.</a:t>
            </a:r>
          </a:p>
        </p:txBody>
      </p: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79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7CC8D8A2-CA0C-F944-8E6C-DF28CF02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248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584622-63C4-BA40-A000-18A3E8239594}"/>
              </a:ext>
            </a:extLst>
          </p:cNvPr>
          <p:cNvSpPr/>
          <p:nvPr/>
        </p:nvSpPr>
        <p:spPr>
          <a:xfrm>
            <a:off x="99704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5F5D06-C775-D045-BCFD-435B9ED4FD9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4236" y="3048489"/>
            <a:ext cx="914012" cy="914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88E0FA6-2867-314F-90D7-EE80169600D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93092" y="3048489"/>
            <a:ext cx="914012" cy="914012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03A8E88D-4F2F-C145-A850-11676179EF0A}"/>
              </a:ext>
            </a:extLst>
          </p:cNvPr>
          <p:cNvSpPr/>
          <p:nvPr/>
        </p:nvSpPr>
        <p:spPr>
          <a:xfrm>
            <a:off x="997045" y="4602479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4EBB493-84E2-024B-9859-235D66107F78}"/>
              </a:ext>
            </a:extLst>
          </p:cNvPr>
          <p:cNvSpPr/>
          <p:nvPr/>
        </p:nvSpPr>
        <p:spPr>
          <a:xfrm>
            <a:off x="1005176" y="4900056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68874D61-76DB-2749-97AE-6833D3B948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899" t="20439" r="23904" b="20806"/>
          <a:stretch/>
        </p:blipFill>
        <p:spPr>
          <a:xfrm>
            <a:off x="4563576" y="2943261"/>
            <a:ext cx="256253" cy="28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B916789E-4172-D34C-9B28-166A0A0609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899" t="20439" r="23904" b="20806"/>
          <a:stretch/>
        </p:blipFill>
        <p:spPr>
          <a:xfrm>
            <a:off x="7171476" y="2943261"/>
            <a:ext cx="256253" cy="2830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8344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Wavy line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4140C5-8639-E143-AD60-CA7175268292}"/>
              </a:ext>
            </a:extLst>
          </p:cNvPr>
          <p:cNvGrpSpPr/>
          <p:nvPr/>
        </p:nvGrpSpPr>
        <p:grpSpPr>
          <a:xfrm flipV="1">
            <a:off x="896815" y="2495780"/>
            <a:ext cx="10398369" cy="216180"/>
            <a:chOff x="743463" y="3048000"/>
            <a:chExt cx="19035666" cy="395747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9AA1CB9B-6ACC-494F-B6F7-17E27DBAB907}"/>
                </a:ext>
              </a:extLst>
            </p:cNvPr>
            <p:cNvSpPr/>
            <p:nvPr/>
          </p:nvSpPr>
          <p:spPr>
            <a:xfrm flipV="1">
              <a:off x="743463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64139531-2E1D-B845-99C3-6253C2D5EF7A}"/>
                </a:ext>
              </a:extLst>
            </p:cNvPr>
            <p:cNvSpPr/>
            <p:nvPr/>
          </p:nvSpPr>
          <p:spPr>
            <a:xfrm>
              <a:off x="1139210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3466D48B-F096-D84E-8624-8D64A8F4CF34}"/>
                </a:ext>
              </a:extLst>
            </p:cNvPr>
            <p:cNvSpPr/>
            <p:nvPr/>
          </p:nvSpPr>
          <p:spPr>
            <a:xfrm flipV="1">
              <a:off x="1534957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1F9A918C-AF5A-224D-8FD3-9CEAFE7399D7}"/>
                </a:ext>
              </a:extLst>
            </p:cNvPr>
            <p:cNvSpPr/>
            <p:nvPr/>
          </p:nvSpPr>
          <p:spPr>
            <a:xfrm>
              <a:off x="1930704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F1933EF6-F9FB-3044-8EC8-32B811A7B16D}"/>
                </a:ext>
              </a:extLst>
            </p:cNvPr>
            <p:cNvSpPr/>
            <p:nvPr/>
          </p:nvSpPr>
          <p:spPr>
            <a:xfrm flipV="1">
              <a:off x="2326451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232F4235-0A4E-6848-8B97-33FF0BF80007}"/>
                </a:ext>
              </a:extLst>
            </p:cNvPr>
            <p:cNvSpPr/>
            <p:nvPr/>
          </p:nvSpPr>
          <p:spPr>
            <a:xfrm>
              <a:off x="2722198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31077B5B-54FA-3D41-94DA-6253CF5E2075}"/>
                </a:ext>
              </a:extLst>
            </p:cNvPr>
            <p:cNvSpPr/>
            <p:nvPr/>
          </p:nvSpPr>
          <p:spPr>
            <a:xfrm flipV="1">
              <a:off x="3125538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4123B660-A978-6D45-95AF-A5CA24025676}"/>
                </a:ext>
              </a:extLst>
            </p:cNvPr>
            <p:cNvSpPr/>
            <p:nvPr/>
          </p:nvSpPr>
          <p:spPr>
            <a:xfrm>
              <a:off x="3521285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5937352E-9A8A-D247-94E7-0A42D6067639}"/>
                </a:ext>
              </a:extLst>
            </p:cNvPr>
            <p:cNvSpPr/>
            <p:nvPr/>
          </p:nvSpPr>
          <p:spPr>
            <a:xfrm flipV="1">
              <a:off x="3917032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CE288811-D744-EF42-82C4-8B3952AC9494}"/>
                </a:ext>
              </a:extLst>
            </p:cNvPr>
            <p:cNvSpPr/>
            <p:nvPr/>
          </p:nvSpPr>
          <p:spPr>
            <a:xfrm>
              <a:off x="4312779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B7E11BDB-B487-224D-AE47-C3271267B56F}"/>
                </a:ext>
              </a:extLst>
            </p:cNvPr>
            <p:cNvSpPr/>
            <p:nvPr/>
          </p:nvSpPr>
          <p:spPr>
            <a:xfrm flipV="1">
              <a:off x="4708526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81E3A1E8-D105-5249-B26C-EA245AD88E3A}"/>
                </a:ext>
              </a:extLst>
            </p:cNvPr>
            <p:cNvSpPr/>
            <p:nvPr/>
          </p:nvSpPr>
          <p:spPr>
            <a:xfrm>
              <a:off x="5104273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26538A77-B84D-974D-882D-7587584EBF1D}"/>
                </a:ext>
              </a:extLst>
            </p:cNvPr>
            <p:cNvSpPr/>
            <p:nvPr/>
          </p:nvSpPr>
          <p:spPr>
            <a:xfrm flipV="1">
              <a:off x="5504739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1019568A-3C4A-8A48-BA8D-9FEC9DF5A0AE}"/>
                </a:ext>
              </a:extLst>
            </p:cNvPr>
            <p:cNvSpPr/>
            <p:nvPr/>
          </p:nvSpPr>
          <p:spPr>
            <a:xfrm>
              <a:off x="5900486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BE66ABF1-9745-B04A-9665-62763A02DD2A}"/>
                </a:ext>
              </a:extLst>
            </p:cNvPr>
            <p:cNvSpPr/>
            <p:nvPr/>
          </p:nvSpPr>
          <p:spPr>
            <a:xfrm flipV="1">
              <a:off x="6296233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E57F6388-A457-6B41-8FC8-3127FF12BD74}"/>
                </a:ext>
              </a:extLst>
            </p:cNvPr>
            <p:cNvSpPr/>
            <p:nvPr/>
          </p:nvSpPr>
          <p:spPr>
            <a:xfrm>
              <a:off x="6691980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A43BE12D-87FD-9345-BCEF-EFF50E0D7EAA}"/>
                </a:ext>
              </a:extLst>
            </p:cNvPr>
            <p:cNvSpPr/>
            <p:nvPr/>
          </p:nvSpPr>
          <p:spPr>
            <a:xfrm flipV="1">
              <a:off x="7087727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22ADA35B-4AC1-0441-8ED2-4849E0F0A552}"/>
                </a:ext>
              </a:extLst>
            </p:cNvPr>
            <p:cNvSpPr/>
            <p:nvPr/>
          </p:nvSpPr>
          <p:spPr>
            <a:xfrm>
              <a:off x="7483474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44205910-939C-BE46-9C06-529ED70E7AEF}"/>
                </a:ext>
              </a:extLst>
            </p:cNvPr>
            <p:cNvSpPr/>
            <p:nvPr/>
          </p:nvSpPr>
          <p:spPr>
            <a:xfrm flipV="1">
              <a:off x="7886814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5CDF4D4E-574E-C34B-B22D-7AB02B7E1062}"/>
                </a:ext>
              </a:extLst>
            </p:cNvPr>
            <p:cNvSpPr/>
            <p:nvPr/>
          </p:nvSpPr>
          <p:spPr>
            <a:xfrm>
              <a:off x="8282561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1E2BD680-75FC-1244-A9FC-53AF33C09091}"/>
                </a:ext>
              </a:extLst>
            </p:cNvPr>
            <p:cNvSpPr/>
            <p:nvPr/>
          </p:nvSpPr>
          <p:spPr>
            <a:xfrm flipV="1">
              <a:off x="8678308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580CCF49-A065-DB4E-9656-59303E6EBE83}"/>
                </a:ext>
              </a:extLst>
            </p:cNvPr>
            <p:cNvSpPr/>
            <p:nvPr/>
          </p:nvSpPr>
          <p:spPr>
            <a:xfrm>
              <a:off x="9074055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A4653FFE-C469-AB4D-AD3A-64A267FFFFA1}"/>
                </a:ext>
              </a:extLst>
            </p:cNvPr>
            <p:cNvSpPr/>
            <p:nvPr/>
          </p:nvSpPr>
          <p:spPr>
            <a:xfrm flipV="1">
              <a:off x="9469802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842DB154-CA77-4346-AD9F-DE1E2FBDF127}"/>
                </a:ext>
              </a:extLst>
            </p:cNvPr>
            <p:cNvSpPr/>
            <p:nvPr/>
          </p:nvSpPr>
          <p:spPr>
            <a:xfrm>
              <a:off x="9865549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04B8C38B-C122-D844-9129-FE177BB24EAA}"/>
                </a:ext>
              </a:extLst>
            </p:cNvPr>
            <p:cNvSpPr/>
            <p:nvPr/>
          </p:nvSpPr>
          <p:spPr>
            <a:xfrm flipV="1">
              <a:off x="10261296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80399980-E21A-624B-A74F-431D10C2BEA3}"/>
                </a:ext>
              </a:extLst>
            </p:cNvPr>
            <p:cNvSpPr/>
            <p:nvPr/>
          </p:nvSpPr>
          <p:spPr>
            <a:xfrm>
              <a:off x="10657043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A1BDBA32-C192-944C-AA65-A89BB1D0396C}"/>
                </a:ext>
              </a:extLst>
            </p:cNvPr>
            <p:cNvSpPr/>
            <p:nvPr/>
          </p:nvSpPr>
          <p:spPr>
            <a:xfrm flipV="1">
              <a:off x="11052790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0088DD71-2EFD-7740-93EF-9454A7D582AC}"/>
                </a:ext>
              </a:extLst>
            </p:cNvPr>
            <p:cNvSpPr/>
            <p:nvPr/>
          </p:nvSpPr>
          <p:spPr>
            <a:xfrm>
              <a:off x="11448537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0C4AC555-0A35-784E-8CBB-4C5B579E1272}"/>
                </a:ext>
              </a:extLst>
            </p:cNvPr>
            <p:cNvSpPr/>
            <p:nvPr/>
          </p:nvSpPr>
          <p:spPr>
            <a:xfrm flipV="1">
              <a:off x="11844284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A29A51E4-169D-E447-A9D0-F8D07A4C290D}"/>
                </a:ext>
              </a:extLst>
            </p:cNvPr>
            <p:cNvSpPr/>
            <p:nvPr/>
          </p:nvSpPr>
          <p:spPr>
            <a:xfrm>
              <a:off x="12240031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19948396-9F3D-5F4B-A684-8C8F312C84B8}"/>
                </a:ext>
              </a:extLst>
            </p:cNvPr>
            <p:cNvSpPr/>
            <p:nvPr/>
          </p:nvSpPr>
          <p:spPr>
            <a:xfrm flipV="1">
              <a:off x="12643371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EC017413-576E-FC4A-8182-2FE5B6A6315A}"/>
                </a:ext>
              </a:extLst>
            </p:cNvPr>
            <p:cNvSpPr/>
            <p:nvPr/>
          </p:nvSpPr>
          <p:spPr>
            <a:xfrm>
              <a:off x="13039118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2BE5EFBD-67ED-FD43-88EC-8A443A539A3F}"/>
                </a:ext>
              </a:extLst>
            </p:cNvPr>
            <p:cNvSpPr/>
            <p:nvPr/>
          </p:nvSpPr>
          <p:spPr>
            <a:xfrm flipV="1">
              <a:off x="13434865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669E889E-59D1-0F43-A02A-9689B6371DA2}"/>
                </a:ext>
              </a:extLst>
            </p:cNvPr>
            <p:cNvSpPr/>
            <p:nvPr/>
          </p:nvSpPr>
          <p:spPr>
            <a:xfrm>
              <a:off x="13830612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67D5B6E1-A961-A142-AB69-C91269ABD249}"/>
                </a:ext>
              </a:extLst>
            </p:cNvPr>
            <p:cNvSpPr/>
            <p:nvPr/>
          </p:nvSpPr>
          <p:spPr>
            <a:xfrm flipV="1">
              <a:off x="14226359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1281359-E64C-4D4C-A6A1-17542F5951C0}"/>
                </a:ext>
              </a:extLst>
            </p:cNvPr>
            <p:cNvSpPr/>
            <p:nvPr/>
          </p:nvSpPr>
          <p:spPr>
            <a:xfrm>
              <a:off x="14622106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D8BC1B44-7440-974F-8540-01EFAB10DACD}"/>
                </a:ext>
              </a:extLst>
            </p:cNvPr>
            <p:cNvSpPr/>
            <p:nvPr/>
          </p:nvSpPr>
          <p:spPr>
            <a:xfrm flipV="1">
              <a:off x="15022572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E8371652-2C37-6A4F-8965-CBC1DDC8C073}"/>
                </a:ext>
              </a:extLst>
            </p:cNvPr>
            <p:cNvSpPr/>
            <p:nvPr/>
          </p:nvSpPr>
          <p:spPr>
            <a:xfrm>
              <a:off x="15418319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Arc 60">
              <a:extLst>
                <a:ext uri="{FF2B5EF4-FFF2-40B4-BE49-F238E27FC236}">
                  <a16:creationId xmlns:a16="http://schemas.microsoft.com/office/drawing/2014/main" id="{1ABA02ED-7058-1649-9B2B-E0010BA9B45B}"/>
                </a:ext>
              </a:extLst>
            </p:cNvPr>
            <p:cNvSpPr/>
            <p:nvPr/>
          </p:nvSpPr>
          <p:spPr>
            <a:xfrm flipV="1">
              <a:off x="15814066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D0505BB7-D0CF-1740-8AC8-3689FE8BAFD7}"/>
                </a:ext>
              </a:extLst>
            </p:cNvPr>
            <p:cNvSpPr/>
            <p:nvPr/>
          </p:nvSpPr>
          <p:spPr>
            <a:xfrm>
              <a:off x="16209813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3C82835-1704-F248-87E5-79B0D7271F67}"/>
                </a:ext>
              </a:extLst>
            </p:cNvPr>
            <p:cNvSpPr/>
            <p:nvPr/>
          </p:nvSpPr>
          <p:spPr>
            <a:xfrm flipV="1">
              <a:off x="16605560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9DD8DD5C-31EB-F84B-A7A2-FA36CE011569}"/>
                </a:ext>
              </a:extLst>
            </p:cNvPr>
            <p:cNvSpPr/>
            <p:nvPr/>
          </p:nvSpPr>
          <p:spPr>
            <a:xfrm>
              <a:off x="17001307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E7682AD1-4023-A642-AFCC-8D7963D07295}"/>
                </a:ext>
              </a:extLst>
            </p:cNvPr>
            <p:cNvSpPr/>
            <p:nvPr/>
          </p:nvSpPr>
          <p:spPr>
            <a:xfrm flipV="1">
              <a:off x="17404647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84A82759-D148-4D47-8BEC-70B609B76E84}"/>
                </a:ext>
              </a:extLst>
            </p:cNvPr>
            <p:cNvSpPr/>
            <p:nvPr/>
          </p:nvSpPr>
          <p:spPr>
            <a:xfrm>
              <a:off x="17800394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Arc 66">
              <a:extLst>
                <a:ext uri="{FF2B5EF4-FFF2-40B4-BE49-F238E27FC236}">
                  <a16:creationId xmlns:a16="http://schemas.microsoft.com/office/drawing/2014/main" id="{D993B18E-65A8-C842-B181-39470EB27E28}"/>
                </a:ext>
              </a:extLst>
            </p:cNvPr>
            <p:cNvSpPr/>
            <p:nvPr/>
          </p:nvSpPr>
          <p:spPr>
            <a:xfrm flipV="1">
              <a:off x="18196141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DE3DC653-0C16-854A-9F0D-80C0CE9322A3}"/>
                </a:ext>
              </a:extLst>
            </p:cNvPr>
            <p:cNvSpPr/>
            <p:nvPr/>
          </p:nvSpPr>
          <p:spPr>
            <a:xfrm>
              <a:off x="18591888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E5ABA4F8-652F-B848-9440-6B9DAC17DD67}"/>
                </a:ext>
              </a:extLst>
            </p:cNvPr>
            <p:cNvSpPr/>
            <p:nvPr/>
          </p:nvSpPr>
          <p:spPr>
            <a:xfrm flipV="1">
              <a:off x="18987635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Arc 70">
              <a:extLst>
                <a:ext uri="{FF2B5EF4-FFF2-40B4-BE49-F238E27FC236}">
                  <a16:creationId xmlns:a16="http://schemas.microsoft.com/office/drawing/2014/main" id="{A4AB46DB-8A2A-B24C-8BA1-C4B2DA2F15B2}"/>
                </a:ext>
              </a:extLst>
            </p:cNvPr>
            <p:cNvSpPr/>
            <p:nvPr/>
          </p:nvSpPr>
          <p:spPr>
            <a:xfrm>
              <a:off x="19383382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85710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1483206" y="3520735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Congestion control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308729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Make sure senders do not produce data faster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than network can transfer it.</a:t>
            </a:r>
          </a:p>
        </p:txBody>
      </p: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79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7CC8D8A2-CA0C-F944-8E6C-DF28CF02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248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32CD2B-4706-5A44-B498-FA62B7C2C2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9050716" y="2878212"/>
            <a:ext cx="1275691" cy="12853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FBB51-30C3-5745-9ECC-29C0370DF1A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7965" y="2856168"/>
            <a:ext cx="1146554" cy="114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60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 approaches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General principle: make the data arrive more slowly</a:t>
            </a:r>
          </a:p>
          <a:p>
            <a:r>
              <a:rPr lang="en-US" dirty="0"/>
              <a:t>Delay-insensitive traffic</a:t>
            </a:r>
          </a:p>
          <a:p>
            <a:pPr lvl="1"/>
            <a:r>
              <a:rPr lang="en-US" dirty="0"/>
              <a:t>It is okay to receive data later</a:t>
            </a:r>
          </a:p>
          <a:p>
            <a:pPr lvl="1"/>
            <a:r>
              <a:rPr lang="en-US" dirty="0"/>
              <a:t>Web pages, file transfer, e-mail, …</a:t>
            </a:r>
          </a:p>
          <a:p>
            <a:pPr lvl="1"/>
            <a:r>
              <a:rPr lang="en-US" dirty="0"/>
              <a:t>Receiver makes the sender slow down</a:t>
            </a:r>
          </a:p>
          <a:p>
            <a:pPr lvl="1"/>
            <a:r>
              <a:rPr lang="en-US" dirty="0"/>
              <a:t>Requires ability to back-pressure sending application to send data slower</a:t>
            </a:r>
          </a:p>
          <a:p>
            <a:pPr lvl="1"/>
            <a:r>
              <a:rPr lang="en-US" dirty="0"/>
              <a:t>Typical approach: </a:t>
            </a:r>
            <a:r>
              <a:rPr lang="en-US" b="1" dirty="0"/>
              <a:t>sliding window</a:t>
            </a:r>
            <a:r>
              <a:rPr lang="en-US" dirty="0"/>
              <a:t> (e.g. spinner       waiting to load webpage)</a:t>
            </a:r>
            <a:endParaRPr lang="en-US" b="1" dirty="0"/>
          </a:p>
          <a:p>
            <a:r>
              <a:rPr lang="en-US" dirty="0"/>
              <a:t>Delay-sensitive traffic</a:t>
            </a:r>
          </a:p>
          <a:p>
            <a:pPr lvl="1"/>
            <a:r>
              <a:rPr lang="en-US" dirty="0"/>
              <a:t>It is not okay to receive data later</a:t>
            </a:r>
          </a:p>
          <a:p>
            <a:pPr lvl="1"/>
            <a:r>
              <a:rPr lang="en-US" dirty="0"/>
              <a:t>Voice, live video, video on demand, …</a:t>
            </a:r>
          </a:p>
          <a:p>
            <a:pPr lvl="1"/>
            <a:r>
              <a:rPr lang="en-US" dirty="0"/>
              <a:t>Receiver makes the send send less data</a:t>
            </a:r>
          </a:p>
          <a:p>
            <a:pPr lvl="1"/>
            <a:r>
              <a:rPr lang="en-US" dirty="0"/>
              <a:t>Requires ability to back-pressure sending application to send less data</a:t>
            </a:r>
          </a:p>
          <a:p>
            <a:pPr lvl="1"/>
            <a:r>
              <a:rPr lang="en-US" dirty="0">
                <a:sym typeface="Wingdings" pitchFamily="2" charset="2"/>
              </a:rPr>
              <a:t>Typical approach: </a:t>
            </a:r>
            <a:r>
              <a:rPr lang="en-US" b="1" dirty="0">
                <a:sym typeface="Wingdings" pitchFamily="2" charset="2"/>
              </a:rPr>
              <a:t>adaptive encoding</a:t>
            </a:r>
            <a:r>
              <a:rPr lang="en-US" dirty="0">
                <a:sym typeface="Wingdings" pitchFamily="2" charset="2"/>
              </a:rPr>
              <a:t> (e.g. fuzzy video in Netflix)</a:t>
            </a:r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A437D-A4B6-8349-94E0-6B55B7E20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220" y="3383280"/>
            <a:ext cx="510540" cy="51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250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6"/>
            <a:ext cx="11707106" cy="1757894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Multi-version, multi-vendor, multi-feature.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The Internet is an uncontrolled mixture of devices from different vendors running different versions of code which support different combinations of features.</a:t>
            </a:r>
          </a:p>
        </p:txBody>
      </p:sp>
    </p:spTree>
    <p:extLst>
      <p:ext uri="{BB962C8B-B14F-4D97-AF65-F5344CB8AC3E}">
        <p14:creationId xmlns:p14="http://schemas.microsoft.com/office/powerpoint/2010/main" val="107231013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11465</TotalTime>
  <Words>1309</Words>
  <Application>Microsoft Macintosh PowerPoint</Application>
  <PresentationFormat>Widescreen</PresentationFormat>
  <Paragraphs>196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Avenir Book</vt:lpstr>
      <vt:lpstr>Calibri</vt:lpstr>
      <vt:lpstr>Custom Design</vt:lpstr>
      <vt:lpstr>1_Custom Design</vt:lpstr>
      <vt:lpstr>Protocol Design Considerations</vt:lpstr>
      <vt:lpstr>Flow control Congestion control Error control (reliability)  Don’t mix them up: not in your mind and not in your protocol.</vt:lpstr>
      <vt:lpstr>Flow control</vt:lpstr>
      <vt:lpstr>Flow control approaches</vt:lpstr>
      <vt:lpstr>Flow control in quantum network</vt:lpstr>
      <vt:lpstr>Wavy line</vt:lpstr>
      <vt:lpstr>Congestion control</vt:lpstr>
      <vt:lpstr>Flow control approaches</vt:lpstr>
      <vt:lpstr>Multi-version, multi-vendor, multi-feature.  The Internet is an uncontrolled mixture of devices from different vendors running different versions of code which support different combinations of features.</vt:lpstr>
      <vt:lpstr>Interop between protocol versions</vt:lpstr>
      <vt:lpstr>Lessons learned from major version bumps</vt:lpstr>
      <vt:lpstr>Interop between feature sets</vt:lpstr>
      <vt:lpstr>Capability announcement (“negotiation”)</vt:lpstr>
      <vt:lpstr>Example: BGPv4 capabilities</vt:lpstr>
      <vt:lpstr>Type Length Value (TLV) Encoding</vt:lpstr>
      <vt:lpstr>Transitive bits</vt:lpstr>
      <vt:lpstr>Crashes and planned upgrades.  There is no such thing as a maintenance window on the Internet.</vt:lpstr>
      <vt:lpstr>Chassis devices</vt:lpstr>
      <vt:lpstr>In-Service Software Upgrade (ISSU)</vt:lpstr>
      <vt:lpstr>Non-Stop Forwarding (NSF) Also known as Graceful Restart (GR)</vt:lpstr>
      <vt:lpstr>Pizza-box devices</vt:lpstr>
      <vt:lpstr>Non-Stop Routing (NSR)</vt:lpstr>
      <vt:lpstr>Scale-out instead of scale-up</vt:lpstr>
      <vt:lpstr>Relatively small impact of losing one device</vt:lpstr>
      <vt:lpstr>Soft state does not scale.  Periodic protocols do not scale. Use hard state instead.</vt:lpstr>
      <vt:lpstr>Use existing reliability mechanisms.  Don’t invent your own reliability mechanism. Run over a transport when possible.</vt:lpstr>
      <vt:lpstr>You need flow and congestion control.  Not just in application protocols, but also in routing and signaling protocols.</vt:lpstr>
      <vt:lpstr>Protocol correctness is hard.  Much harder than you think.</vt:lpstr>
      <vt:lpstr>1980: The entire Internet had to be rebooted</vt:lpstr>
      <vt:lpstr>Implementation correctness is hard.  Much harder than you think.</vt:lpstr>
      <vt:lpstr>Don’t hand-code your parsers</vt:lpstr>
      <vt:lpstr>Thank you.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Bruno Rijsman</dc:creator>
  <cp:lastModifiedBy>Bruno Rijsman</cp:lastModifiedBy>
  <cp:revision>3630</cp:revision>
  <cp:lastPrinted>2019-03-24T13:39:34Z</cp:lastPrinted>
  <dcterms:created xsi:type="dcterms:W3CDTF">2018-10-12T16:19:54Z</dcterms:created>
  <dcterms:modified xsi:type="dcterms:W3CDTF">2019-11-16T10:01:57Z</dcterms:modified>
</cp:coreProperties>
</file>